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613" r:id="rId2"/>
    <p:sldId id="617" r:id="rId3"/>
    <p:sldId id="409" r:id="rId4"/>
    <p:sldId id="410" r:id="rId5"/>
    <p:sldId id="411" r:id="rId6"/>
    <p:sldId id="412" r:id="rId7"/>
    <p:sldId id="413" r:id="rId8"/>
    <p:sldId id="414" r:id="rId9"/>
    <p:sldId id="415" r:id="rId10"/>
    <p:sldId id="416" r:id="rId11"/>
    <p:sldId id="417" r:id="rId12"/>
    <p:sldId id="418" r:id="rId13"/>
    <p:sldId id="419" r:id="rId14"/>
    <p:sldId id="420" r:id="rId15"/>
    <p:sldId id="421" r:id="rId16"/>
    <p:sldId id="422" r:id="rId17"/>
    <p:sldId id="423" r:id="rId18"/>
    <p:sldId id="424" r:id="rId19"/>
    <p:sldId id="425" r:id="rId20"/>
    <p:sldId id="426" r:id="rId21"/>
    <p:sldId id="427" r:id="rId22"/>
    <p:sldId id="428" r:id="rId23"/>
    <p:sldId id="429" r:id="rId24"/>
    <p:sldId id="450" r:id="rId25"/>
    <p:sldId id="430" r:id="rId26"/>
    <p:sldId id="431" r:id="rId27"/>
    <p:sldId id="497" r:id="rId28"/>
    <p:sldId id="432" r:id="rId29"/>
    <p:sldId id="451" r:id="rId30"/>
    <p:sldId id="452" r:id="rId31"/>
    <p:sldId id="453" r:id="rId32"/>
    <p:sldId id="454" r:id="rId33"/>
    <p:sldId id="455" r:id="rId34"/>
    <p:sldId id="475" r:id="rId35"/>
    <p:sldId id="463" r:id="rId36"/>
    <p:sldId id="456" r:id="rId37"/>
    <p:sldId id="457" r:id="rId38"/>
    <p:sldId id="458" r:id="rId39"/>
    <p:sldId id="476" r:id="rId40"/>
    <p:sldId id="464" r:id="rId41"/>
    <p:sldId id="459" r:id="rId42"/>
    <p:sldId id="460" r:id="rId43"/>
    <p:sldId id="461" r:id="rId44"/>
    <p:sldId id="462" r:id="rId45"/>
    <p:sldId id="465" r:id="rId46"/>
    <p:sldId id="466" r:id="rId47"/>
    <p:sldId id="467" r:id="rId48"/>
    <p:sldId id="468" r:id="rId49"/>
    <p:sldId id="477" r:id="rId50"/>
    <p:sldId id="469" r:id="rId51"/>
    <p:sldId id="470" r:id="rId52"/>
    <p:sldId id="471" r:id="rId53"/>
    <p:sldId id="472" r:id="rId54"/>
    <p:sldId id="473" r:id="rId55"/>
    <p:sldId id="478" r:id="rId56"/>
    <p:sldId id="474" r:id="rId57"/>
    <p:sldId id="479" r:id="rId58"/>
    <p:sldId id="480" r:id="rId59"/>
    <p:sldId id="481" r:id="rId60"/>
    <p:sldId id="482" r:id="rId61"/>
    <p:sldId id="483" r:id="rId62"/>
    <p:sldId id="484" r:id="rId63"/>
    <p:sldId id="485" r:id="rId64"/>
    <p:sldId id="486" r:id="rId65"/>
    <p:sldId id="487" r:id="rId66"/>
    <p:sldId id="488" r:id="rId67"/>
    <p:sldId id="489" r:id="rId68"/>
    <p:sldId id="490" r:id="rId69"/>
    <p:sldId id="491" r:id="rId70"/>
    <p:sldId id="492" r:id="rId71"/>
    <p:sldId id="493" r:id="rId72"/>
    <p:sldId id="494" r:id="rId73"/>
    <p:sldId id="495" r:id="rId74"/>
    <p:sldId id="496" r:id="rId75"/>
    <p:sldId id="443" r:id="rId76"/>
    <p:sldId id="444" r:id="rId77"/>
    <p:sldId id="445" r:id="rId78"/>
    <p:sldId id="449" r:id="rId79"/>
    <p:sldId id="446" r:id="rId80"/>
    <p:sldId id="447" r:id="rId81"/>
    <p:sldId id="448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DAE1"/>
    <a:srgbClr val="FFFFFF"/>
    <a:srgbClr val="D7E9ED"/>
    <a:srgbClr val="95C5CF"/>
    <a:srgbClr val="4A94A4"/>
    <a:srgbClr val="428592"/>
    <a:srgbClr val="26525B"/>
    <a:srgbClr val="000000"/>
    <a:srgbClr val="26525A"/>
    <a:srgbClr val="468D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55"/>
    <p:restoredTop sz="96405"/>
  </p:normalViewPr>
  <p:slideViewPr>
    <p:cSldViewPr snapToGrid="0">
      <p:cViewPr varScale="1">
        <p:scale>
          <a:sx n="114" d="100"/>
          <a:sy n="114" d="100"/>
        </p:scale>
        <p:origin x="21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75" d="100"/>
          <a:sy n="175" d="100"/>
        </p:scale>
        <p:origin x="3392" y="-12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546CD-0611-7545-8F55-072F0299D807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A3637-B08E-7B43-A90A-62B08360F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74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38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4C14BA-5BF7-477F-A26C-13771F770B9B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6CD2F5F-169F-4899-BE93-0CA7AEF0291C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73E0A2-0131-4927-AE9B-AAD255FCCDA6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B381D6-46E3-4F2E-BF65-E02A3D96B0DC}" type="slidenum">
              <a:rPr lang="en-CA" smtClean="0"/>
              <a:pPr>
                <a:defRPr/>
              </a:pPr>
              <a:t>14</a:t>
            </a:fld>
            <a:endParaRPr lang="en-CA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2C8E85-2514-45B9-A779-295FCF7BA9FE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CEFC98-7FA6-4B1A-839E-A2A630191FFE}" type="slidenum">
              <a:rPr lang="en-CA" smtClean="0"/>
              <a:pPr>
                <a:defRPr/>
              </a:pPr>
              <a:t>16</a:t>
            </a:fld>
            <a:endParaRPr lang="en-CA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1FEF30-E411-4464-8EBD-CB6343894B41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0BC54F-FC7F-4229-BD58-8D1E8FCB6953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B1069D2-52E5-48A8-8DB4-2D80F87C54B6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A6DA14-6AAB-4B5E-A6FD-788EFE3246D6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D4F0CF-BEBC-456E-A827-16B0D0EEC374}" type="slidenum">
              <a:rPr lang="en-CA" smtClean="0"/>
              <a:pPr>
                <a:defRPr/>
              </a:pPr>
              <a:t>3</a:t>
            </a:fld>
            <a:endParaRPr lang="en-CA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6F24554-87A3-4E2B-A7E7-D5822677CE12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C1CBDC-5E6D-479D-99B3-22747C35EF73}" type="slidenum">
              <a:rPr lang="en-CA" smtClean="0"/>
              <a:pPr>
                <a:defRPr/>
              </a:pPr>
              <a:t>22</a:t>
            </a:fld>
            <a:endParaRPr lang="en-CA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DDBE1F-BB9F-4674-A350-DC5CD6D66185}" type="slidenum">
              <a:rPr lang="en-CA" smtClean="0"/>
              <a:pPr>
                <a:defRPr/>
              </a:pPr>
              <a:t>23</a:t>
            </a:fld>
            <a:endParaRPr lang="en-CA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DDBE1F-BB9F-4674-A350-DC5CD6D66185}" type="slidenum">
              <a:rPr lang="en-CA" smtClean="0"/>
              <a:pPr>
                <a:defRPr/>
              </a:pPr>
              <a:t>24</a:t>
            </a:fld>
            <a:endParaRPr lang="en-CA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6C134B-2462-4E74-B398-DAAAAB293B12}" type="slidenum">
              <a:rPr lang="en-CA" smtClean="0"/>
              <a:pPr>
                <a:defRPr/>
              </a:pPr>
              <a:t>25</a:t>
            </a:fld>
            <a:endParaRPr lang="en-CA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B3BE88-B569-48F7-9607-D8085FD0FC7A}" type="slidenum">
              <a:rPr lang="en-CA" smtClean="0"/>
              <a:pPr>
                <a:defRPr/>
              </a:pPr>
              <a:t>26</a:t>
            </a:fld>
            <a:endParaRPr lang="en-CA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B3BE88-B569-48F7-9607-D8085FD0FC7A}" type="slidenum">
              <a:rPr lang="en-CA" smtClean="0"/>
              <a:pPr>
                <a:defRPr/>
              </a:pPr>
              <a:t>27</a:t>
            </a:fld>
            <a:endParaRPr lang="en-CA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F897A9-666F-4CBE-A302-023E373B3219}" type="slidenum">
              <a:rPr lang="en-CA" smtClean="0"/>
              <a:pPr>
                <a:defRPr/>
              </a:pPr>
              <a:t>28</a:t>
            </a:fld>
            <a:endParaRPr lang="en-CA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F897A9-666F-4CBE-A302-023E373B3219}" type="slidenum">
              <a:rPr lang="en-CA" smtClean="0"/>
              <a:pPr>
                <a:defRPr/>
              </a:pPr>
              <a:t>29</a:t>
            </a:fld>
            <a:endParaRPr lang="en-CA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F897A9-666F-4CBE-A302-023E373B3219}" type="slidenum">
              <a:rPr lang="en-CA" smtClean="0"/>
              <a:pPr>
                <a:defRPr/>
              </a:pPr>
              <a:t>30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2A7F65-99BA-4D98-8AF7-C174C49D2C8B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F897A9-666F-4CBE-A302-023E373B3219}" type="slidenum">
              <a:rPr lang="en-CA" smtClean="0"/>
              <a:pPr>
                <a:defRPr/>
              </a:pPr>
              <a:t>31</a:t>
            </a:fld>
            <a:endParaRPr lang="en-CA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F897A9-666F-4CBE-A302-023E373B3219}" type="slidenum">
              <a:rPr lang="en-CA" smtClean="0"/>
              <a:pPr>
                <a:defRPr/>
              </a:pPr>
              <a:t>32</a:t>
            </a:fld>
            <a:endParaRPr lang="en-CA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F897A9-666F-4CBE-A302-023E373B3219}" type="slidenum">
              <a:rPr lang="en-CA" smtClean="0"/>
              <a:pPr>
                <a:defRPr/>
              </a:pPr>
              <a:t>33</a:t>
            </a:fld>
            <a:endParaRPr lang="en-CA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F897A9-666F-4CBE-A302-023E373B3219}" type="slidenum">
              <a:rPr lang="en-CA" smtClean="0"/>
              <a:pPr>
                <a:defRPr/>
              </a:pPr>
              <a:t>34</a:t>
            </a:fld>
            <a:endParaRPr lang="en-CA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F897A9-666F-4CBE-A302-023E373B3219}" type="slidenum">
              <a:rPr lang="en-CA" smtClean="0"/>
              <a:pPr>
                <a:defRPr/>
              </a:pPr>
              <a:t>35</a:t>
            </a:fld>
            <a:endParaRPr lang="en-CA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F897A9-666F-4CBE-A302-023E373B3219}" type="slidenum">
              <a:rPr lang="en-CA" smtClean="0"/>
              <a:pPr>
                <a:defRPr/>
              </a:pPr>
              <a:t>36</a:t>
            </a:fld>
            <a:endParaRPr lang="en-CA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F897A9-666F-4CBE-A302-023E373B3219}" type="slidenum">
              <a:rPr lang="en-CA" smtClean="0"/>
              <a:pPr>
                <a:defRPr/>
              </a:pPr>
              <a:t>37</a:t>
            </a:fld>
            <a:endParaRPr lang="en-CA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F897A9-666F-4CBE-A302-023E373B3219}" type="slidenum">
              <a:rPr lang="en-CA" smtClean="0"/>
              <a:pPr>
                <a:defRPr/>
              </a:pPr>
              <a:t>38</a:t>
            </a:fld>
            <a:endParaRPr lang="en-CA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F897A9-666F-4CBE-A302-023E373B3219}" type="slidenum">
              <a:rPr lang="en-CA" smtClean="0"/>
              <a:pPr>
                <a:defRPr/>
              </a:pPr>
              <a:t>39</a:t>
            </a:fld>
            <a:endParaRPr lang="en-CA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F897A9-666F-4CBE-A302-023E373B3219}" type="slidenum">
              <a:rPr lang="en-CA" smtClean="0"/>
              <a:pPr>
                <a:defRPr/>
              </a:pPr>
              <a:t>40</a:t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B9F9F9-E1E3-4F66-BED5-A4A6BC3024F9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F897A9-666F-4CBE-A302-023E373B3219}" type="slidenum">
              <a:rPr lang="en-CA" smtClean="0"/>
              <a:pPr>
                <a:defRPr/>
              </a:pPr>
              <a:t>41</a:t>
            </a:fld>
            <a:endParaRPr lang="en-CA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F897A9-666F-4CBE-A302-023E373B3219}" type="slidenum">
              <a:rPr lang="en-CA" smtClean="0"/>
              <a:pPr>
                <a:defRPr/>
              </a:pPr>
              <a:t>42</a:t>
            </a:fld>
            <a:endParaRPr lang="en-CA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F897A9-666F-4CBE-A302-023E373B3219}" type="slidenum">
              <a:rPr lang="en-CA" smtClean="0"/>
              <a:pPr>
                <a:defRPr/>
              </a:pPr>
              <a:t>43</a:t>
            </a:fld>
            <a:endParaRPr lang="en-CA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F897A9-666F-4CBE-A302-023E373B3219}" type="slidenum">
              <a:rPr lang="en-CA" smtClean="0"/>
              <a:pPr>
                <a:defRPr/>
              </a:pPr>
              <a:t>44</a:t>
            </a:fld>
            <a:endParaRPr lang="en-CA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F897A9-666F-4CBE-A302-023E373B3219}" type="slidenum">
              <a:rPr lang="en-CA" smtClean="0"/>
              <a:pPr>
                <a:defRPr/>
              </a:pPr>
              <a:t>45</a:t>
            </a:fld>
            <a:endParaRPr lang="en-CA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F897A9-666F-4CBE-A302-023E373B3219}" type="slidenum">
              <a:rPr lang="en-CA" smtClean="0"/>
              <a:pPr>
                <a:defRPr/>
              </a:pPr>
              <a:t>46</a:t>
            </a:fld>
            <a:endParaRPr lang="en-CA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F897A9-666F-4CBE-A302-023E373B3219}" type="slidenum">
              <a:rPr lang="en-CA" smtClean="0"/>
              <a:pPr>
                <a:defRPr/>
              </a:pPr>
              <a:t>47</a:t>
            </a:fld>
            <a:endParaRPr lang="en-CA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F897A9-666F-4CBE-A302-023E373B3219}" type="slidenum">
              <a:rPr lang="en-CA" smtClean="0"/>
              <a:pPr>
                <a:defRPr/>
              </a:pPr>
              <a:t>48</a:t>
            </a:fld>
            <a:endParaRPr lang="en-CA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F897A9-666F-4CBE-A302-023E373B3219}" type="slidenum">
              <a:rPr lang="en-CA" smtClean="0"/>
              <a:pPr>
                <a:defRPr/>
              </a:pPr>
              <a:t>49</a:t>
            </a:fld>
            <a:endParaRPr lang="en-CA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F897A9-666F-4CBE-A302-023E373B3219}" type="slidenum">
              <a:rPr lang="en-CA" smtClean="0"/>
              <a:pPr>
                <a:defRPr/>
              </a:pPr>
              <a:t>50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84E7C5-2A75-493F-91FC-F723AA33AD63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F897A9-666F-4CBE-A302-023E373B3219}" type="slidenum">
              <a:rPr lang="en-CA" smtClean="0"/>
              <a:pPr>
                <a:defRPr/>
              </a:pPr>
              <a:t>51</a:t>
            </a:fld>
            <a:endParaRPr lang="en-CA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F897A9-666F-4CBE-A302-023E373B3219}" type="slidenum">
              <a:rPr lang="en-CA" smtClean="0"/>
              <a:pPr>
                <a:defRPr/>
              </a:pPr>
              <a:t>52</a:t>
            </a:fld>
            <a:endParaRPr lang="en-CA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F897A9-666F-4CBE-A302-023E373B3219}" type="slidenum">
              <a:rPr lang="en-CA" smtClean="0"/>
              <a:pPr>
                <a:defRPr/>
              </a:pPr>
              <a:t>53</a:t>
            </a:fld>
            <a:endParaRPr lang="en-CA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F897A9-666F-4CBE-A302-023E373B3219}" type="slidenum">
              <a:rPr lang="en-CA" smtClean="0"/>
              <a:pPr>
                <a:defRPr/>
              </a:pPr>
              <a:t>54</a:t>
            </a:fld>
            <a:endParaRPr lang="en-CA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F897A9-666F-4CBE-A302-023E373B3219}" type="slidenum">
              <a:rPr lang="en-CA" smtClean="0"/>
              <a:pPr>
                <a:defRPr/>
              </a:pPr>
              <a:t>55</a:t>
            </a:fld>
            <a:endParaRPr lang="en-CA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F897A9-666F-4CBE-A302-023E373B3219}" type="slidenum">
              <a:rPr lang="en-CA" smtClean="0"/>
              <a:pPr>
                <a:defRPr/>
              </a:pPr>
              <a:t>56</a:t>
            </a:fld>
            <a:endParaRPr lang="en-CA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F897A9-666F-4CBE-A302-023E373B3219}" type="slidenum">
              <a:rPr lang="en-CA" smtClean="0"/>
              <a:pPr>
                <a:defRPr/>
              </a:pPr>
              <a:t>57</a:t>
            </a:fld>
            <a:endParaRPr lang="en-CA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F897A9-666F-4CBE-A302-023E373B3219}" type="slidenum">
              <a:rPr lang="en-CA" smtClean="0"/>
              <a:pPr>
                <a:defRPr/>
              </a:pPr>
              <a:t>58</a:t>
            </a:fld>
            <a:endParaRPr lang="en-CA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F897A9-666F-4CBE-A302-023E373B3219}" type="slidenum">
              <a:rPr lang="en-CA" smtClean="0"/>
              <a:pPr>
                <a:defRPr/>
              </a:pPr>
              <a:t>59</a:t>
            </a:fld>
            <a:endParaRPr lang="en-CA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F897A9-666F-4CBE-A302-023E373B3219}" type="slidenum">
              <a:rPr lang="en-CA" smtClean="0"/>
              <a:pPr>
                <a:defRPr/>
              </a:pPr>
              <a:t>60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B2706B-786F-4D3D-B3C7-473D8C65CE68}" type="slidenum">
              <a:rPr lang="en-CA" smtClean="0"/>
              <a:pPr>
                <a:defRPr/>
              </a:pPr>
              <a:t>7</a:t>
            </a:fld>
            <a:endParaRPr lang="en-CA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F897A9-666F-4CBE-A302-023E373B3219}" type="slidenum">
              <a:rPr lang="en-CA" smtClean="0"/>
              <a:pPr>
                <a:defRPr/>
              </a:pPr>
              <a:t>61</a:t>
            </a:fld>
            <a:endParaRPr lang="en-CA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F897A9-666F-4CBE-A302-023E373B3219}" type="slidenum">
              <a:rPr lang="en-CA" smtClean="0"/>
              <a:pPr>
                <a:defRPr/>
              </a:pPr>
              <a:t>62</a:t>
            </a:fld>
            <a:endParaRPr lang="en-CA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F897A9-666F-4CBE-A302-023E373B3219}" type="slidenum">
              <a:rPr lang="en-CA" smtClean="0"/>
              <a:pPr>
                <a:defRPr/>
              </a:pPr>
              <a:t>63</a:t>
            </a:fld>
            <a:endParaRPr lang="en-CA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F897A9-666F-4CBE-A302-023E373B3219}" type="slidenum">
              <a:rPr lang="en-CA" smtClean="0"/>
              <a:pPr>
                <a:defRPr/>
              </a:pPr>
              <a:t>64</a:t>
            </a:fld>
            <a:endParaRPr lang="en-CA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F897A9-666F-4CBE-A302-023E373B3219}" type="slidenum">
              <a:rPr lang="en-CA" smtClean="0"/>
              <a:pPr>
                <a:defRPr/>
              </a:pPr>
              <a:t>65</a:t>
            </a:fld>
            <a:endParaRPr lang="en-CA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F897A9-666F-4CBE-A302-023E373B3219}" type="slidenum">
              <a:rPr lang="en-CA" smtClean="0"/>
              <a:pPr>
                <a:defRPr/>
              </a:pPr>
              <a:t>66</a:t>
            </a:fld>
            <a:endParaRPr lang="en-CA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F897A9-666F-4CBE-A302-023E373B3219}" type="slidenum">
              <a:rPr lang="en-CA" smtClean="0"/>
              <a:pPr>
                <a:defRPr/>
              </a:pPr>
              <a:t>67</a:t>
            </a:fld>
            <a:endParaRPr lang="en-CA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F897A9-666F-4CBE-A302-023E373B3219}" type="slidenum">
              <a:rPr lang="en-CA" smtClean="0"/>
              <a:pPr>
                <a:defRPr/>
              </a:pPr>
              <a:t>68</a:t>
            </a:fld>
            <a:endParaRPr lang="en-CA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F897A9-666F-4CBE-A302-023E373B3219}" type="slidenum">
              <a:rPr lang="en-CA" smtClean="0"/>
              <a:pPr>
                <a:defRPr/>
              </a:pPr>
              <a:t>69</a:t>
            </a:fld>
            <a:endParaRPr lang="en-CA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F897A9-666F-4CBE-A302-023E373B3219}" type="slidenum">
              <a:rPr lang="en-CA" smtClean="0"/>
              <a:pPr>
                <a:defRPr/>
              </a:pPr>
              <a:t>70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433074-A573-419B-B002-591442F216AA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F897A9-666F-4CBE-A302-023E373B3219}" type="slidenum">
              <a:rPr lang="en-CA" smtClean="0"/>
              <a:pPr>
                <a:defRPr/>
              </a:pPr>
              <a:t>71</a:t>
            </a:fld>
            <a:endParaRPr lang="en-CA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F897A9-666F-4CBE-A302-023E373B3219}" type="slidenum">
              <a:rPr lang="en-CA" smtClean="0"/>
              <a:pPr>
                <a:defRPr/>
              </a:pPr>
              <a:t>72</a:t>
            </a:fld>
            <a:endParaRPr lang="en-CA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F897A9-666F-4CBE-A302-023E373B3219}" type="slidenum">
              <a:rPr lang="en-CA" smtClean="0"/>
              <a:pPr>
                <a:defRPr/>
              </a:pPr>
              <a:t>73</a:t>
            </a:fld>
            <a:endParaRPr lang="en-CA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F897A9-666F-4CBE-A302-023E373B3219}" type="slidenum">
              <a:rPr lang="en-CA" smtClean="0"/>
              <a:pPr>
                <a:defRPr/>
              </a:pPr>
              <a:t>74</a:t>
            </a:fld>
            <a:endParaRPr lang="en-CA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3014AD-377A-453F-8A7F-A2B371103EDB}" type="slidenum">
              <a:rPr lang="en-CA" smtClean="0"/>
              <a:pPr>
                <a:defRPr/>
              </a:pPr>
              <a:t>75</a:t>
            </a:fld>
            <a:endParaRPr lang="en-CA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07BE32-042C-453B-B71F-8F819912A818}" type="slidenum">
              <a:rPr lang="en-CA" smtClean="0"/>
              <a:pPr>
                <a:defRPr/>
              </a:pPr>
              <a:t>76</a:t>
            </a:fld>
            <a:endParaRPr lang="en-CA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A0E71B-F7C3-429D-9D9F-F51CEC951C78}" type="slidenum">
              <a:rPr lang="en-CA" smtClean="0"/>
              <a:pPr>
                <a:defRPr/>
              </a:pPr>
              <a:t>77</a:t>
            </a:fld>
            <a:endParaRPr lang="en-CA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79A9FDB-07B0-409C-BBC2-D06B3F87396C}" type="slidenum">
              <a:rPr lang="en-CA" smtClean="0"/>
              <a:pPr>
                <a:defRPr/>
              </a:pPr>
              <a:t>79</a:t>
            </a:fld>
            <a:endParaRPr lang="en-CA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4FF18CA-5668-4EDC-BD44-957FF3323D3F}" type="slidenum">
              <a:rPr lang="en-CA" smtClean="0"/>
              <a:pPr>
                <a:defRPr/>
              </a:pPr>
              <a:t>80</a:t>
            </a:fld>
            <a:endParaRPr lang="en-CA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863B31-44F4-4035-A18E-76B353D0EB66}" type="slidenum">
              <a:rPr lang="en-CA" smtClean="0"/>
              <a:pPr>
                <a:defRPr/>
              </a:pPr>
              <a:t>81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4EE27DE-0988-40C1-AA91-F5398744B7D5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26E4BA-51B6-4D41-A15C-19CEDADC6F8B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7B3C9-7587-400B-9089-7D6809A8E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490DD-AF35-4587-B9D1-45880B35A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77CEA-0F08-414B-85DA-AD475AA6C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3E4A9-EA34-4567-B147-19B31A851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FBDAB-5AE3-464F-850D-FA7CF8C03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9A9877-0EC0-6B43-881F-20D3F586DF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3026" b="22635"/>
          <a:stretch/>
        </p:blipFill>
        <p:spPr>
          <a:xfrm>
            <a:off x="0" y="4470400"/>
            <a:ext cx="12192000" cy="238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922828-6DB3-BB47-A5D5-D16685AE1266}"/>
              </a:ext>
            </a:extLst>
          </p:cNvPr>
          <p:cNvCxnSpPr>
            <a:cxnSpLocks/>
          </p:cNvCxnSpPr>
          <p:nvPr userDrawn="1"/>
        </p:nvCxnSpPr>
        <p:spPr>
          <a:xfrm>
            <a:off x="1524000" y="2496618"/>
            <a:ext cx="914400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77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6B3B-2EE8-413C-AEA9-00A7F5B0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D52A2-4981-453B-8E40-388997381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96B23-F8EC-4AF7-860F-1B81BEA00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51F13-26D7-4F75-A69F-318D3808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51EE4-67A6-4519-A097-EBE2D9EE8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8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2BCC41-7250-4AB4-B8F3-B870458CF3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9BD655-0285-45AF-B586-88C5C117D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7C908-D48E-477D-BD83-D17831A8B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E4267-80A7-4BD6-9D8A-3B8E0D015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02BE3-BAA5-4467-A768-40AA633BC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53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4AD06-00F0-4163-B5B0-388C5E999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006475"/>
          </a:xfrm>
        </p:spPr>
        <p:txBody>
          <a:bodyPr>
            <a:normAutofit/>
          </a:bodyPr>
          <a:lstStyle>
            <a:lvl1pPr>
              <a:defRPr sz="4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1320-718B-4A8C-BCD6-5C636262C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471011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1ED62-8EC8-4837-8D9D-83B8B216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6C281-F3EB-4689-82AE-7DF691AEE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9F5B2-7E66-4A6D-B7E7-BDCF7CB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master_bluesidebar.eps">
            <a:extLst>
              <a:ext uri="{FF2B5EF4-FFF2-40B4-BE49-F238E27FC236}">
                <a16:creationId xmlns:a16="http://schemas.microsoft.com/office/drawing/2014/main" id="{C67F982E-175C-854E-AE44-6563B6026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70945F8-FA5E-BD4C-B85E-079CF68BD32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741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70B6B-A3DD-445F-B3AD-713250EF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6F9CC-3B71-43C8-9C61-1625ECC20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DE658-772C-4C1A-9320-5ADBBF245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087A3-385C-4E4C-BE8D-86A29799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6E31D-5A28-412B-A42B-151E3858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1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0881-F277-4A4F-99FC-BB81FC79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FE642-6C27-43DA-8F2A-AA0DE0379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E5B62-6FF7-4867-8A4B-DA2245A45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D40964-CEB0-41E0-938F-45F795FB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AE6C7-DC66-45B7-8C47-539EE759D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C33A2-1CB9-4FA0-A57F-A2C6B21F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55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FA06-9A5E-4F69-BB47-F6F782F22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07E60-BF84-4F02-B48F-E47252646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77017-E975-4C86-A998-CBE8BA8D6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E6722-AA3A-4DA3-8B7E-7E14613639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BACFAF-81EB-4E48-A140-B998C5B26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466816-E31F-4CFF-9425-5A2DF34DB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569C1-09A8-44CF-BF37-8438D248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1EEC0-A903-44CA-A137-A025A64C7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6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1E3D-53FE-4E14-911B-1FD1767F3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DB257E-1EF7-47FA-AFDF-02522B412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EC39A-33A7-44F0-BB90-58D79BE13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F787F-858B-48DE-B005-40B2D6685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2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413D3A-3C17-493D-9D6B-38590483B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CEC6B2-EFEF-4325-9347-421330B6A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4B540-2BFA-4DB0-B445-01FA7785F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26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EF9B-1E8A-4145-BD80-65C32FCD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91F1F-DE67-4D48-AAEF-F07261665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79707-49DB-4FFA-9EE0-7D506E0DE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74BF2-494E-47DC-9EA2-57BD686D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D2759-2D89-447E-A96D-AC1481794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E77C4-09CB-42A0-B7FF-689DF117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64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A3526-62C5-4413-BA99-66C29734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791C0C-975F-4D26-9315-CBAF7FEF7E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05C5D-FAAB-4342-BB7F-4A04A91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552DD-2F27-47AC-951B-A6EA84CD9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EDCFE-FA9C-4188-AAC4-FBBCA9C60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AD5D0-9FF2-4617-A44F-64927DDB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90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0C16CA-149A-4554-A7AC-6378DFDBA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D363A-813E-4BB3-889B-1C499FDAA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00179"/>
            <a:ext cx="10515600" cy="4776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BF87A-DE19-4D5C-9AE2-525B279B1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A369C-CB3F-4260-86E8-FD3F54C73225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80B64-0FEF-47A9-B912-97DDB82F3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C032B-1D13-4647-9C70-987EDB3CB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76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w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wm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D026E-7F51-6F43-8EE2-36F321A34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925" y="778475"/>
            <a:ext cx="10401300" cy="1402749"/>
          </a:xfrm>
        </p:spPr>
        <p:txBody>
          <a:bodyPr anchor="ctr">
            <a:no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CS 2420: Merge Sort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189274-9BB6-0B4C-9E6B-40385AF91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80507"/>
            <a:ext cx="9144000" cy="1655762"/>
          </a:xfrm>
        </p:spPr>
        <p:txBody>
          <a:bodyPr>
            <a:normAutofit/>
          </a:bodyPr>
          <a:lstStyle/>
          <a:p>
            <a:r>
              <a:rPr lang="en-US" sz="2600" dirty="0"/>
              <a:t>Dr. Tsung-Wei (TW) Huang</a:t>
            </a:r>
          </a:p>
          <a:p>
            <a:r>
              <a:rPr lang="en-US" sz="2600" dirty="0"/>
              <a:t>Department of Electrical and Computer Engineering</a:t>
            </a:r>
          </a:p>
          <a:p>
            <a:r>
              <a:rPr lang="en-US" sz="2600" dirty="0"/>
              <a:t>University of Utah, Salt Lake City, UT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583918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Merging Example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compare 18 and 16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Copy 16 down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Increment...</a:t>
            </a:r>
          </a:p>
        </p:txBody>
      </p:sp>
      <p:pic>
        <p:nvPicPr>
          <p:cNvPr id="15364" name="Picture 4" descr="mergesort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75" y="2781300"/>
            <a:ext cx="3524250" cy="247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226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Merging Example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compare 18 and 33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Copy 18 down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Increment...</a:t>
            </a:r>
          </a:p>
        </p:txBody>
      </p:sp>
      <p:pic>
        <p:nvPicPr>
          <p:cNvPr id="16388" name="Picture 4" descr="mergesort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75" y="2781300"/>
            <a:ext cx="3524250" cy="247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1797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Merging Example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compare 21 and 33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Copy 21 down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Increment...</a:t>
            </a:r>
          </a:p>
        </p:txBody>
      </p:sp>
      <p:pic>
        <p:nvPicPr>
          <p:cNvPr id="17412" name="Picture 4" descr="mergesort0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75" y="2781300"/>
            <a:ext cx="3524250" cy="247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338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Merging Example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compare 24 and 33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Copy 24 down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Increment...</a:t>
            </a:r>
          </a:p>
        </p:txBody>
      </p:sp>
      <p:pic>
        <p:nvPicPr>
          <p:cNvPr id="18436" name="Picture 4" descr="mergesort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75" y="2781300"/>
            <a:ext cx="3525838" cy="247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9166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Merging Example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would continue until we have passed beyond the limit of one of the two arrays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After this, we simply copy over all remaining entries in the non-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empty array</a:t>
            </a:r>
          </a:p>
        </p:txBody>
      </p:sp>
      <p:pic>
        <p:nvPicPr>
          <p:cNvPr id="19460" name="Picture 5" descr="C:\Users\dwharder\Desktop\i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563" y="2060575"/>
            <a:ext cx="4462462" cy="456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4098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Merging Two Lists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Programming a merge is straight-forward: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sorted arrays, </a:t>
            </a:r>
            <a:r>
              <a:rPr lang="en-US" altLang="en-US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array1</a:t>
            </a:r>
            <a:r>
              <a:rPr lang="en-US" altLang="en-US" dirty="0">
                <a:latin typeface="Arial" charset="0"/>
                <a:cs typeface="Arial" charset="0"/>
              </a:rPr>
              <a:t> and </a:t>
            </a:r>
            <a:r>
              <a:rPr lang="en-US" altLang="en-US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array2</a:t>
            </a:r>
            <a:r>
              <a:rPr lang="en-US" altLang="en-US" dirty="0">
                <a:latin typeface="Arial" charset="0"/>
                <a:cs typeface="Arial" charset="0"/>
              </a:rPr>
              <a:t>, are of size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</a:t>
            </a:r>
            <a:r>
              <a:rPr lang="en-US" altLang="en-US" sz="20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n1</a:t>
            </a:r>
            <a:r>
              <a:rPr lang="en-US" altLang="en-US" sz="2000" dirty="0">
                <a:latin typeface="Times New Roman" pitchFamily="18" charset="0"/>
                <a:cs typeface="Arial" charset="0"/>
              </a:rPr>
              <a:t> </a:t>
            </a:r>
            <a:r>
              <a:rPr lang="en-US" altLang="en-US" dirty="0">
                <a:latin typeface="Arial" charset="0"/>
                <a:cs typeface="Arial" charset="0"/>
              </a:rPr>
              <a:t>and </a:t>
            </a:r>
            <a:r>
              <a:rPr lang="en-US" altLang="en-US" sz="2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n2</a:t>
            </a:r>
            <a:r>
              <a:rPr lang="en-US" altLang="en-US" dirty="0">
                <a:latin typeface="Arial" charset="0"/>
                <a:cs typeface="Arial" charset="0"/>
              </a:rPr>
              <a:t>, respectively, and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we have an empty array, </a:t>
            </a:r>
            <a:r>
              <a:rPr lang="en-US" altLang="en-US" dirty="0" err="1">
                <a:solidFill>
                  <a:srgbClr val="FF33CC"/>
                </a:solidFill>
                <a:latin typeface="Consolas" pitchFamily="49" charset="0"/>
                <a:cs typeface="Consolas" pitchFamily="49" charset="0"/>
              </a:rPr>
              <a:t>arrayout</a:t>
            </a:r>
            <a:r>
              <a:rPr lang="en-US" altLang="en-US" dirty="0">
                <a:latin typeface="Arial" charset="0"/>
                <a:cs typeface="Arial" charset="0"/>
              </a:rPr>
              <a:t>, of size </a:t>
            </a:r>
            <a:r>
              <a:rPr lang="en-US" altLang="en-US" sz="20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n1</a:t>
            </a:r>
            <a:r>
              <a:rPr lang="en-US" altLang="en-US" sz="2000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en-US" sz="2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n2</a:t>
            </a:r>
            <a:endParaRPr lang="en-US" altLang="en-US" i="1" dirty="0">
              <a:solidFill>
                <a:schemeClr val="hlink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Define three variables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Consolas" pitchFamily="49" charset="0"/>
                <a:cs typeface="Consolas" pitchFamily="49" charset="0"/>
              </a:rPr>
              <a:t>	int </a:t>
            </a:r>
            <a:r>
              <a:rPr lang="en-US" altLang="en-US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i1 = 0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en-US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i2 = 0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en-US" dirty="0">
                <a:solidFill>
                  <a:srgbClr val="FF33CC"/>
                </a:solidFill>
                <a:latin typeface="Consolas" pitchFamily="49" charset="0"/>
                <a:cs typeface="Consolas" pitchFamily="49" charset="0"/>
              </a:rPr>
              <a:t>k = 0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dirty="0">
                <a:latin typeface="Arial" charset="0"/>
                <a:cs typeface="Arial" charset="0"/>
              </a:rPr>
              <a:t>which index into these three arrays</a:t>
            </a:r>
          </a:p>
        </p:txBody>
      </p:sp>
    </p:spTree>
    <p:extLst>
      <p:ext uri="{BB962C8B-B14F-4D97-AF65-F5344CB8AC3E}">
        <p14:creationId xmlns:p14="http://schemas.microsoft.com/office/powerpoint/2010/main" val="1029625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Merging Two Lists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charset="0"/>
              <a:buNone/>
              <a:defRPr/>
            </a:pPr>
            <a:r>
              <a:rPr lang="en-US" sz="3000" dirty="0">
                <a:latin typeface="Arial" charset="0"/>
                <a:cs typeface="Arial" charset="0"/>
              </a:rPr>
              <a:t>	We can then run the following loop:</a:t>
            </a:r>
          </a:p>
          <a:p>
            <a:pPr>
              <a:buFontTx/>
              <a:buNone/>
              <a:defRPr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		#include &lt;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cassert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buFontTx/>
              <a:buNone/>
              <a:defRPr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		//...</a:t>
            </a:r>
          </a:p>
          <a:p>
            <a:pPr>
              <a:buFontTx/>
              <a:buNone/>
              <a:defRPr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i1 = 0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6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i2 = 0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600" dirty="0">
                <a:solidFill>
                  <a:srgbClr val="FF33CC"/>
                </a:solidFill>
                <a:latin typeface="Consolas" pitchFamily="49" charset="0"/>
                <a:cs typeface="Consolas" pitchFamily="49" charset="0"/>
              </a:rPr>
              <a:t>k = 0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  <a:defRPr/>
            </a:pP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		while ( </a:t>
            </a:r>
            <a:r>
              <a:rPr lang="en-US" sz="1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i1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&lt; </a:t>
            </a:r>
            <a:r>
              <a:rPr lang="en-US" sz="1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n1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&amp;&amp; </a:t>
            </a:r>
            <a:r>
              <a:rPr lang="en-US" sz="16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i2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&lt; </a:t>
            </a:r>
            <a:r>
              <a:rPr lang="en-US" sz="16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n2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) {</a:t>
            </a:r>
          </a:p>
          <a:p>
            <a:pPr>
              <a:buFontTx/>
              <a:buNone/>
              <a:defRPr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		    if ( </a:t>
            </a:r>
            <a:r>
              <a:rPr lang="en-US" sz="1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array1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[</a:t>
            </a:r>
            <a:r>
              <a:rPr lang="en-US" sz="1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i1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] &lt; </a:t>
            </a:r>
            <a:r>
              <a:rPr lang="en-US" sz="16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array2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[</a:t>
            </a:r>
            <a:r>
              <a:rPr lang="en-US" sz="16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i2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] ) {</a:t>
            </a:r>
          </a:p>
          <a:p>
            <a:pPr>
              <a:buFontTx/>
              <a:buNone/>
              <a:defRPr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		        </a:t>
            </a:r>
            <a:r>
              <a:rPr lang="en-US" sz="1600" dirty="0" err="1">
                <a:solidFill>
                  <a:srgbClr val="FF33CC"/>
                </a:solidFill>
                <a:latin typeface="Consolas" pitchFamily="49" charset="0"/>
                <a:cs typeface="Consolas" pitchFamily="49" charset="0"/>
              </a:rPr>
              <a:t>arrayout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[</a:t>
            </a:r>
            <a:r>
              <a:rPr lang="en-US" sz="1600" dirty="0">
                <a:solidFill>
                  <a:srgbClr val="FF33CC"/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] = </a:t>
            </a:r>
            <a:r>
              <a:rPr lang="en-US" sz="1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array1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[</a:t>
            </a:r>
            <a:r>
              <a:rPr lang="en-US" sz="1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i1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];</a:t>
            </a:r>
          </a:p>
          <a:p>
            <a:pPr>
              <a:buFontTx/>
              <a:buNone/>
              <a:defRPr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		        ++</a:t>
            </a:r>
            <a:r>
              <a:rPr lang="en-US" sz="1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i1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		    } else {</a:t>
            </a:r>
          </a:p>
          <a:p>
            <a:pPr>
              <a:buFontTx/>
              <a:buNone/>
              <a:defRPr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       assert( array1[i1] &gt;= array2[i2] ); </a:t>
            </a:r>
          </a:p>
          <a:p>
            <a:pPr>
              <a:buFontTx/>
              <a:buNone/>
              <a:defRPr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		        </a:t>
            </a:r>
            <a:r>
              <a:rPr lang="en-US" sz="1600" dirty="0" err="1">
                <a:solidFill>
                  <a:srgbClr val="FF33CC"/>
                </a:solidFill>
                <a:latin typeface="Consolas" pitchFamily="49" charset="0"/>
                <a:cs typeface="Consolas" pitchFamily="49" charset="0"/>
              </a:rPr>
              <a:t>arrayout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[</a:t>
            </a:r>
            <a:r>
              <a:rPr lang="en-US" sz="1600" dirty="0">
                <a:solidFill>
                  <a:srgbClr val="FF33CC"/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] = </a:t>
            </a:r>
            <a:r>
              <a:rPr lang="en-US" sz="16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array2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[</a:t>
            </a:r>
            <a:r>
              <a:rPr lang="en-US" sz="16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i2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];</a:t>
            </a:r>
          </a:p>
          <a:p>
            <a:pPr>
              <a:buFontTx/>
              <a:buNone/>
              <a:defRPr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		        ++</a:t>
            </a:r>
            <a:r>
              <a:rPr lang="en-US" sz="16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i2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		    }</a:t>
            </a:r>
          </a:p>
          <a:p>
            <a:pPr>
              <a:buFontTx/>
              <a:buNone/>
              <a:defRPr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		    </a:t>
            </a:r>
            <a:r>
              <a:rPr lang="en-US" sz="1600" dirty="0">
                <a:solidFill>
                  <a:srgbClr val="FF33CC"/>
                </a:solidFill>
                <a:latin typeface="Consolas" pitchFamily="49" charset="0"/>
                <a:cs typeface="Consolas" pitchFamily="49" charset="0"/>
              </a:rPr>
              <a:t>++k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		}</a:t>
            </a:r>
          </a:p>
        </p:txBody>
      </p:sp>
    </p:spTree>
    <p:extLst>
      <p:ext uri="{BB962C8B-B14F-4D97-AF65-F5344CB8AC3E}">
        <p14:creationId xmlns:p14="http://schemas.microsoft.com/office/powerpoint/2010/main" val="3619067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Merging Two Lists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We’re not finished yet, we have to empty out the remaining array</a:t>
            </a:r>
          </a:p>
          <a:p>
            <a:pPr>
              <a:buFontTx/>
              <a:buNone/>
            </a:pPr>
            <a:endParaRPr lang="en-US" altLang="en-US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800" b="1" dirty="0">
                <a:latin typeface="Courier New" pitchFamily="49" charset="0"/>
                <a:cs typeface="Arial" charset="0"/>
              </a:rPr>
              <a:t>	</a:t>
            </a: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	for ( ; </a:t>
            </a:r>
            <a:r>
              <a:rPr lang="en-US" altLang="en-US" sz="18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i1</a:t>
            </a: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 &lt; </a:t>
            </a:r>
            <a:r>
              <a:rPr lang="en-US" altLang="en-US" sz="18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n1</a:t>
            </a: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; ++</a:t>
            </a:r>
            <a:r>
              <a:rPr lang="en-US" altLang="en-US" sz="18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i1</a:t>
            </a: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, ++</a:t>
            </a:r>
            <a:r>
              <a:rPr lang="en-US" altLang="en-US" sz="1800" dirty="0">
                <a:solidFill>
                  <a:srgbClr val="FF33CC"/>
                </a:solidFill>
                <a:latin typeface="Consolas" pitchFamily="49" charset="0"/>
                <a:cs typeface="Consolas" pitchFamily="49" charset="0"/>
              </a:rPr>
              <a:t>k </a:t>
            </a: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>
              <a:buFontTx/>
              <a:buNone/>
            </a:pP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		    </a:t>
            </a:r>
            <a:r>
              <a:rPr lang="en-US" altLang="en-US" sz="1800" dirty="0" err="1">
                <a:solidFill>
                  <a:srgbClr val="FF33CC"/>
                </a:solidFill>
                <a:latin typeface="Consolas" pitchFamily="49" charset="0"/>
                <a:cs typeface="Consolas" pitchFamily="49" charset="0"/>
              </a:rPr>
              <a:t>arrayout</a:t>
            </a: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[</a:t>
            </a:r>
            <a:r>
              <a:rPr lang="en-US" altLang="en-US" sz="1800" dirty="0">
                <a:solidFill>
                  <a:srgbClr val="FF33CC"/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] = </a:t>
            </a:r>
            <a:r>
              <a:rPr lang="en-US" altLang="en-US" sz="18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array1</a:t>
            </a: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[</a:t>
            </a:r>
            <a:r>
              <a:rPr lang="en-US" altLang="en-US" sz="18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i1</a:t>
            </a: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];</a:t>
            </a:r>
          </a:p>
          <a:p>
            <a:pPr>
              <a:buFontTx/>
              <a:buNone/>
            </a:pP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sz="18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		for ( ; </a:t>
            </a:r>
            <a:r>
              <a:rPr lang="en-US" altLang="en-US" sz="18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i2 </a:t>
            </a: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&lt; </a:t>
            </a:r>
            <a:r>
              <a:rPr lang="en-US" altLang="en-US" sz="18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n2</a:t>
            </a: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; ++</a:t>
            </a:r>
            <a:r>
              <a:rPr lang="en-US" altLang="en-US" sz="18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i2</a:t>
            </a: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, ++</a:t>
            </a:r>
            <a:r>
              <a:rPr lang="en-US" altLang="en-US" sz="1800" dirty="0">
                <a:solidFill>
                  <a:srgbClr val="FF33CC"/>
                </a:solidFill>
                <a:latin typeface="Consolas" pitchFamily="49" charset="0"/>
                <a:cs typeface="Consolas" pitchFamily="49" charset="0"/>
              </a:rPr>
              <a:t>k </a:t>
            </a: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>
              <a:buFontTx/>
              <a:buNone/>
            </a:pP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		    </a:t>
            </a:r>
            <a:r>
              <a:rPr lang="en-US" altLang="en-US" sz="1800" dirty="0" err="1">
                <a:solidFill>
                  <a:srgbClr val="FF33CC"/>
                </a:solidFill>
                <a:latin typeface="Consolas" pitchFamily="49" charset="0"/>
                <a:cs typeface="Consolas" pitchFamily="49" charset="0"/>
              </a:rPr>
              <a:t>arrayout</a:t>
            </a: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[</a:t>
            </a:r>
            <a:r>
              <a:rPr lang="en-US" altLang="en-US" sz="1800" dirty="0">
                <a:solidFill>
                  <a:srgbClr val="FF33CC"/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] = </a:t>
            </a:r>
            <a:r>
              <a:rPr lang="en-US" altLang="en-US" sz="18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array2</a:t>
            </a: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[</a:t>
            </a:r>
            <a:r>
              <a:rPr lang="en-US" altLang="en-US" sz="18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i2</a:t>
            </a: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]; </a:t>
            </a:r>
          </a:p>
          <a:p>
            <a:pPr>
              <a:buFontTx/>
              <a:buNone/>
            </a:pP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		}</a:t>
            </a:r>
          </a:p>
        </p:txBody>
      </p:sp>
    </p:spTree>
    <p:extLst>
      <p:ext uri="{BB962C8B-B14F-4D97-AF65-F5344CB8AC3E}">
        <p14:creationId xmlns:p14="http://schemas.microsoft.com/office/powerpoint/2010/main" val="3152814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Analysis of merging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statement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++out </a:t>
            </a:r>
            <a:r>
              <a:rPr lang="en-US" altLang="en-US" dirty="0">
                <a:latin typeface="Arial" charset="0"/>
                <a:cs typeface="Arial" charset="0"/>
              </a:rPr>
              <a:t>will only be run at most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-25000" dirty="0">
                <a:latin typeface="Times New Roman" pitchFamily="18" charset="0"/>
                <a:cs typeface="Arial" charset="0"/>
              </a:rPr>
              <a:t>2 </a:t>
            </a:r>
            <a:r>
              <a:rPr lang="en-US" altLang="en-US" dirty="0">
                <a:latin typeface="Arial" charset="0"/>
                <a:cs typeface="Arial" charset="0"/>
              </a:rPr>
              <a:t>times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Therefore, the body of the loops run a total of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-25000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dirty="0">
                <a:latin typeface="Arial" charset="0"/>
                <a:cs typeface="Arial" charset="0"/>
              </a:rPr>
              <a:t> times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Hence, merging may be performed in </a:t>
            </a:r>
            <a:r>
              <a:rPr lang="en-US" altLang="en-US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-25000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time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If the arrays are approximately the same size,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dirty="0">
                <a:latin typeface="Arial" charset="0"/>
                <a:cs typeface="Arial" charset="0"/>
              </a:rPr>
              <a:t>and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 ≈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en-US" dirty="0">
                <a:latin typeface="Arial" charset="0"/>
                <a:cs typeface="Arial" charset="0"/>
              </a:rPr>
              <a:t>, we can say that the run time is </a:t>
            </a:r>
            <a:r>
              <a:rPr lang="en-US" altLang="en-US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Problem:  We cannot merge two arrays in-place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algorithm always required the allocation of a new array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Therefore, the memory requirements are also </a:t>
            </a:r>
            <a:r>
              <a:rPr lang="en-US" altLang="en-US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38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The Algorithm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algorithm: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Split the list into two approximately equal sub-lists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Recursively call merge sort on both sub lists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Merge the resulting sorted lists</a:t>
            </a:r>
          </a:p>
        </p:txBody>
      </p:sp>
    </p:spTree>
    <p:extLst>
      <p:ext uri="{BB962C8B-B14F-4D97-AF65-F5344CB8AC3E}">
        <p14:creationId xmlns:p14="http://schemas.microsoft.com/office/powerpoint/2010/main" val="1873579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760C6-2D4E-5E4F-BD18-62D440BBC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0E5D5-C282-7344-A62F-8F129A053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altLang="en-US" dirty="0">
                <a:latin typeface="Arial" charset="0"/>
                <a:cs typeface="Arial" charset="0"/>
              </a:rPr>
              <a:t>This topic covers merge sort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A recursive divide-and-conquer algorithm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Merging two lists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The merge sort algorithm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A run-time analysis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4B13E40-FA7D-DF47-A4A3-F62980584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01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The Algorithm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Recall the five sorting techniques: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Insertion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Exchange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Selection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Merging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Distribution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Clearly merge sort falls into the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fourth category</a:t>
            </a:r>
          </a:p>
        </p:txBody>
      </p:sp>
      <p:pic>
        <p:nvPicPr>
          <p:cNvPr id="25604" name="Picture 4" descr="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578" y="1933576"/>
            <a:ext cx="2330450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6746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The Algorithm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Question: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we split the list into two sub-lists and sorted them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how should we sort those lists?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Answer (theoretical):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if the size of these sub-lists is &gt; 1, use merge sort again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if the sub-lists are of length 1, do nothing:  a list of length one is sorted</a:t>
            </a:r>
          </a:p>
        </p:txBody>
      </p:sp>
    </p:spTree>
    <p:extLst>
      <p:ext uri="{BB962C8B-B14F-4D97-AF65-F5344CB8AC3E}">
        <p14:creationId xmlns:p14="http://schemas.microsoft.com/office/powerpoint/2010/main" val="3912814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The Algorithm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However, just because an algorithm has excellent asymptotic properties, this does not mean that it is practical at all levels 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Answer (practical):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If the sub-lists are less than some threshold length, use an algorithm like insertion sort to sort the lists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Otherwise, use merge sort, again</a:t>
            </a:r>
          </a:p>
        </p:txBody>
      </p:sp>
    </p:spTree>
    <p:extLst>
      <p:ext uri="{BB962C8B-B14F-4D97-AF65-F5344CB8AC3E}">
        <p14:creationId xmlns:p14="http://schemas.microsoft.com/office/powerpoint/2010/main" val="1170930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Suppose we already have a function</a:t>
            </a:r>
          </a:p>
          <a:p>
            <a:pPr lvl="1"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 lvl="1">
              <a:buFont typeface="Arial" charset="0"/>
              <a:buNone/>
            </a:pPr>
            <a:r>
              <a:rPr lang="en-US" altLang="en-US" dirty="0">
                <a:latin typeface="Consolas" pitchFamily="49" charset="0"/>
                <a:cs typeface="Consolas" pitchFamily="49" charset="0"/>
              </a:rPr>
              <a:t>	void merge( Type *array,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 a,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 b,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 c );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that assumes that the entries</a:t>
            </a:r>
          </a:p>
          <a:p>
            <a:pPr lvl="1">
              <a:buFont typeface="Arial" charset="0"/>
              <a:buNone/>
            </a:pPr>
            <a:r>
              <a:rPr lang="en-US" altLang="en-US" dirty="0">
                <a:latin typeface="Consolas" pitchFamily="49" charset="0"/>
                <a:cs typeface="Consolas" pitchFamily="49" charset="0"/>
              </a:rPr>
              <a:t>	array[a]</a:t>
            </a:r>
            <a:r>
              <a:rPr lang="en-US" altLang="en-US" dirty="0">
                <a:latin typeface="Arial" charset="0"/>
                <a:cs typeface="Arial" charset="0"/>
              </a:rPr>
              <a:t> through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array[b - 1]</a:t>
            </a:r>
            <a:r>
              <a:rPr lang="en-US" altLang="en-US" dirty="0">
                <a:latin typeface="Arial" charset="0"/>
                <a:cs typeface="Arial" charset="0"/>
              </a:rPr>
              <a:t>, and</a:t>
            </a:r>
          </a:p>
          <a:p>
            <a:pPr lvl="1">
              <a:buFont typeface="Arial" charset="0"/>
              <a:buNone/>
            </a:pPr>
            <a:r>
              <a:rPr lang="en-US" altLang="en-US" dirty="0">
                <a:latin typeface="Consolas" pitchFamily="49" charset="0"/>
                <a:cs typeface="Consolas" pitchFamily="49" charset="0"/>
              </a:rPr>
              <a:t>	array[b]</a:t>
            </a:r>
            <a:r>
              <a:rPr lang="en-US" altLang="en-US" dirty="0">
                <a:latin typeface="Arial" charset="0"/>
                <a:cs typeface="Arial" charset="0"/>
              </a:rPr>
              <a:t> through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array[c - 1]</a:t>
            </a: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are sorted and merges these two sub-arrays into a single sorted array from index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a</a:t>
            </a:r>
            <a:r>
              <a:rPr lang="en-US" altLang="en-US" dirty="0">
                <a:latin typeface="Arial" charset="0"/>
                <a:cs typeface="Arial" charset="0"/>
              </a:rPr>
              <a:t> through index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c - 1</a:t>
            </a:r>
            <a:r>
              <a:rPr lang="en-US" altLang="en-US" dirty="0">
                <a:latin typeface="Arial" charset="0"/>
                <a:cs typeface="Arial" charset="0"/>
              </a:rPr>
              <a:t>, inclusive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925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For example, given the array,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 call to </a:t>
            </a:r>
          </a:p>
          <a:p>
            <a:pPr algn="ctr">
              <a:buFont typeface="Arial" charset="0"/>
              <a:buNone/>
            </a:pPr>
            <a:r>
              <a:rPr lang="en-US" altLang="en-US" dirty="0">
                <a:latin typeface="Consolas" pitchFamily="49" charset="0"/>
                <a:cs typeface="Consolas" pitchFamily="49" charset="0"/>
              </a:rPr>
              <a:t>void merge( array, 14, 20, 26 );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merges the two sub-lists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forming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511552" y="1988841"/>
          <a:ext cx="9156450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6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344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/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/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/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/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/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/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/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/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/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/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/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/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/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/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/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331172"/>
              </p:ext>
            </p:extLst>
          </p:nvPr>
        </p:nvGraphicFramePr>
        <p:xfrm>
          <a:off x="1511552" y="4437183"/>
          <a:ext cx="9156450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6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6057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/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/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/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/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/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/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/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/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122447"/>
              </p:ext>
            </p:extLst>
          </p:nvPr>
        </p:nvGraphicFramePr>
        <p:xfrm>
          <a:off x="1511552" y="4991538"/>
          <a:ext cx="9156450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6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66258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6057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/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/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/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/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/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/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/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/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40794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will therefore implement a function </a:t>
            </a:r>
          </a:p>
          <a:p>
            <a:pPr lvl="1"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 lvl="1">
              <a:buFont typeface="Arial" charset="0"/>
              <a:buNone/>
            </a:pPr>
            <a:r>
              <a:rPr lang="en-US" altLang="en-US" dirty="0">
                <a:latin typeface="Consolas" pitchFamily="49" charset="0"/>
                <a:cs typeface="Consolas" pitchFamily="49" charset="0"/>
              </a:rPr>
              <a:t>	void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Type *array,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 first,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 last );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that will sort the entries in the positions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first &lt;=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en-US" dirty="0">
                <a:latin typeface="Arial" charset="0"/>
                <a:cs typeface="Arial" charset="0"/>
              </a:rPr>
              <a:t> and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 &lt; last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If the number of entries is less than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dirty="0">
                <a:latin typeface="Arial" charset="0"/>
                <a:cs typeface="Arial" charset="0"/>
              </a:rPr>
              <a:t>, call insertion sort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Otherwise: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Find the mid-point,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Call merge sort recursively on each of the halves, and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Merge the results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504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sz="3000" dirty="0">
                <a:latin typeface="Arial" charset="0"/>
                <a:cs typeface="Arial" charset="0"/>
              </a:rPr>
              <a:t>The actual body is quite small:</a:t>
            </a:r>
          </a:p>
          <a:p>
            <a:pPr lvl="1">
              <a:buFont typeface="Arial" charset="0"/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 lvl="1">
              <a:buFont typeface="Arial" charset="0"/>
              <a:buNone/>
            </a:pPr>
            <a:r>
              <a:rPr lang="en-US" altLang="en-US" sz="2600" dirty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 lvl="1">
              <a:buFont typeface="Arial" charset="0"/>
              <a:buNone/>
            </a:pPr>
            <a:r>
              <a:rPr lang="en-US" altLang="en-US" sz="2600" dirty="0">
                <a:latin typeface="Consolas" pitchFamily="49" charset="0"/>
                <a:cs typeface="Consolas" pitchFamily="49" charset="0"/>
              </a:rPr>
              <a:t>void </a:t>
            </a:r>
            <a:r>
              <a:rPr lang="en-US" altLang="en-US" sz="2600" dirty="0" err="1"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sz="2600" dirty="0">
                <a:latin typeface="Consolas" pitchFamily="49" charset="0"/>
                <a:cs typeface="Consolas" pitchFamily="49" charset="0"/>
              </a:rPr>
              <a:t>( Type *array, </a:t>
            </a:r>
            <a:r>
              <a:rPr lang="en-US" altLang="en-US" sz="2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2600" dirty="0">
                <a:latin typeface="Consolas" pitchFamily="49" charset="0"/>
                <a:cs typeface="Consolas" pitchFamily="49" charset="0"/>
              </a:rPr>
              <a:t> first, </a:t>
            </a:r>
            <a:r>
              <a:rPr lang="en-US" altLang="en-US" sz="2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2600" dirty="0">
                <a:latin typeface="Consolas" pitchFamily="49" charset="0"/>
                <a:cs typeface="Consolas" pitchFamily="49" charset="0"/>
              </a:rPr>
              <a:t> last ) {</a:t>
            </a:r>
          </a:p>
          <a:p>
            <a:pPr lvl="1">
              <a:buFont typeface="Arial" charset="0"/>
              <a:buNone/>
            </a:pPr>
            <a:r>
              <a:rPr lang="en-US" altLang="en-US" sz="2600" dirty="0">
                <a:latin typeface="Consolas" pitchFamily="49" charset="0"/>
                <a:cs typeface="Consolas" pitchFamily="49" charset="0"/>
              </a:rPr>
              <a:t>    if ( last - first &lt;= N ) {</a:t>
            </a:r>
          </a:p>
          <a:p>
            <a:pPr lvl="1">
              <a:buFont typeface="Arial" charset="0"/>
              <a:buNone/>
            </a:pPr>
            <a:r>
              <a:rPr lang="en-US" altLang="en-US" sz="26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2600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sz="2600" dirty="0">
                <a:latin typeface="Consolas" pitchFamily="49" charset="0"/>
                <a:cs typeface="Consolas" pitchFamily="49" charset="0"/>
              </a:rPr>
              <a:t>( array, first, last );</a:t>
            </a:r>
          </a:p>
          <a:p>
            <a:pPr lvl="1">
              <a:buFont typeface="Arial" charset="0"/>
              <a:buNone/>
            </a:pPr>
            <a:r>
              <a:rPr lang="en-US" altLang="en-US" sz="2600" dirty="0">
                <a:latin typeface="Consolas" pitchFamily="49" charset="0"/>
                <a:cs typeface="Consolas" pitchFamily="49" charset="0"/>
              </a:rPr>
              <a:t>    } else {</a:t>
            </a:r>
          </a:p>
          <a:p>
            <a:pPr lvl="1">
              <a:buFont typeface="Arial" charset="0"/>
              <a:buNone/>
            </a:pPr>
            <a:r>
              <a:rPr lang="en-US" altLang="en-US" sz="26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2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2600" dirty="0">
                <a:latin typeface="Consolas" pitchFamily="49" charset="0"/>
                <a:cs typeface="Consolas" pitchFamily="49" charset="0"/>
              </a:rPr>
              <a:t> midpoint = (first + last)/2;</a:t>
            </a:r>
          </a:p>
          <a:p>
            <a:pPr lvl="1">
              <a:buFont typeface="Arial" charset="0"/>
              <a:buNone/>
            </a:pPr>
            <a:endParaRPr lang="en-US" altLang="en-US" sz="2600" dirty="0">
              <a:latin typeface="Consolas" pitchFamily="49" charset="0"/>
              <a:cs typeface="Consolas" pitchFamily="49" charset="0"/>
            </a:endParaRPr>
          </a:p>
          <a:p>
            <a:pPr lvl="1">
              <a:buFont typeface="Arial" charset="0"/>
              <a:buNone/>
            </a:pPr>
            <a:r>
              <a:rPr lang="en-US" altLang="en-US" sz="26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2600" dirty="0" err="1"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sz="2600" dirty="0">
                <a:latin typeface="Consolas" pitchFamily="49" charset="0"/>
                <a:cs typeface="Consolas" pitchFamily="49" charset="0"/>
              </a:rPr>
              <a:t>( array, first, midpoint );</a:t>
            </a:r>
          </a:p>
          <a:p>
            <a:pPr lvl="1">
              <a:buFont typeface="Arial" charset="0"/>
              <a:buNone/>
            </a:pPr>
            <a:r>
              <a:rPr lang="en-US" altLang="en-US" sz="26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2600" dirty="0" err="1"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sz="2600" dirty="0">
                <a:latin typeface="Consolas" pitchFamily="49" charset="0"/>
                <a:cs typeface="Consolas" pitchFamily="49" charset="0"/>
              </a:rPr>
              <a:t>( array, midpoint, last );</a:t>
            </a:r>
          </a:p>
          <a:p>
            <a:pPr lvl="1">
              <a:buFont typeface="Arial" charset="0"/>
              <a:buNone/>
            </a:pPr>
            <a:r>
              <a:rPr lang="en-US" altLang="en-US" sz="2600" dirty="0">
                <a:latin typeface="Consolas" pitchFamily="49" charset="0"/>
                <a:cs typeface="Consolas" pitchFamily="49" charset="0"/>
              </a:rPr>
              <a:t>        merge( array, first, midpoint, last );</a:t>
            </a:r>
          </a:p>
          <a:p>
            <a:pPr lvl="1">
              <a:buFont typeface="Arial" charset="0"/>
              <a:buNone/>
            </a:pPr>
            <a:r>
              <a:rPr lang="en-US" altLang="en-US" sz="2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 lvl="1">
              <a:buFont typeface="Arial" charset="0"/>
              <a:buNone/>
            </a:pPr>
            <a:r>
              <a:rPr lang="en-US" altLang="en-US" sz="2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 typeface="Arial" charset="0"/>
              <a:buNone/>
            </a:pPr>
            <a:endParaRPr lang="en-US" altLang="en-US" sz="26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249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466849"/>
            <a:ext cx="10515600" cy="5269511"/>
          </a:xfrm>
        </p:spPr>
        <p:txBody>
          <a:bodyPr>
            <a:normAutofit fontScale="85000" lnSpcReduction="20000"/>
          </a:bodyPr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sz="3300" dirty="0">
                <a:latin typeface="Arial" charset="0"/>
                <a:cs typeface="Arial" charset="0"/>
              </a:rPr>
              <a:t>Like merge sort, insertion sort will sort a sub-range of the array:</a:t>
            </a:r>
          </a:p>
          <a:p>
            <a:pPr lvl="2">
              <a:buFont typeface="Arial" charset="0"/>
              <a:buNone/>
            </a:pPr>
            <a:endParaRPr lang="en-US" altLang="en-US" sz="3300" dirty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900" dirty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 lvl="2">
              <a:buFont typeface="Arial" charset="0"/>
              <a:buNone/>
            </a:pPr>
            <a:r>
              <a:rPr lang="en-US" altLang="en-US" sz="1900" dirty="0">
                <a:latin typeface="Consolas" pitchFamily="49" charset="0"/>
                <a:cs typeface="Consolas" pitchFamily="49" charset="0"/>
              </a:rPr>
              <a:t>void </a:t>
            </a:r>
            <a:r>
              <a:rPr lang="en-US" altLang="en-US" sz="1900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sz="1900" dirty="0">
                <a:latin typeface="Consolas" pitchFamily="49" charset="0"/>
                <a:cs typeface="Consolas" pitchFamily="49" charset="0"/>
              </a:rPr>
              <a:t>( Type *array, </a:t>
            </a:r>
            <a:r>
              <a:rPr lang="en-US" altLang="en-US" sz="19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900" dirty="0">
                <a:latin typeface="Consolas" pitchFamily="49" charset="0"/>
                <a:cs typeface="Consolas" pitchFamily="49" charset="0"/>
              </a:rPr>
              <a:t> first, </a:t>
            </a:r>
            <a:r>
              <a:rPr lang="en-US" altLang="en-US" sz="19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900" dirty="0">
                <a:latin typeface="Consolas" pitchFamily="49" charset="0"/>
                <a:cs typeface="Consolas" pitchFamily="49" charset="0"/>
              </a:rPr>
              <a:t> last ) {</a:t>
            </a:r>
          </a:p>
          <a:p>
            <a:pPr lvl="2">
              <a:buFont typeface="Arial" charset="0"/>
              <a:buNone/>
            </a:pPr>
            <a:r>
              <a:rPr lang="en-US" altLang="en-US" sz="1900" dirty="0">
                <a:latin typeface="Consolas" pitchFamily="49" charset="0"/>
                <a:cs typeface="Consolas" pitchFamily="49" charset="0"/>
              </a:rPr>
              <a:t>    for ( </a:t>
            </a:r>
            <a:r>
              <a:rPr lang="en-US" altLang="en-US" sz="19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900" dirty="0">
                <a:latin typeface="Consolas" pitchFamily="49" charset="0"/>
                <a:cs typeface="Consolas" pitchFamily="49" charset="0"/>
              </a:rPr>
              <a:t> k = first + 1; k &lt; last; ++k ) {</a:t>
            </a:r>
          </a:p>
          <a:p>
            <a:pPr lvl="2">
              <a:buFont typeface="Arial" charset="0"/>
              <a:buNone/>
            </a:pPr>
            <a:r>
              <a:rPr lang="en-US" altLang="en-US" sz="1900" dirty="0">
                <a:latin typeface="Consolas" pitchFamily="49" charset="0"/>
                <a:cs typeface="Consolas" pitchFamily="49" charset="0"/>
              </a:rPr>
              <a:t>        Type </a:t>
            </a:r>
            <a:r>
              <a:rPr lang="en-US" altLang="en-US" sz="1900" dirty="0" err="1">
                <a:latin typeface="Consolas" pitchFamily="49" charset="0"/>
                <a:cs typeface="Consolas" pitchFamily="49" charset="0"/>
              </a:rPr>
              <a:t>tmp</a:t>
            </a:r>
            <a:r>
              <a:rPr lang="en-US" altLang="en-US" sz="1900" dirty="0">
                <a:latin typeface="Consolas" pitchFamily="49" charset="0"/>
                <a:cs typeface="Consolas" pitchFamily="49" charset="0"/>
              </a:rPr>
              <a:t> = array[k];</a:t>
            </a:r>
          </a:p>
          <a:p>
            <a:pPr lvl="2">
              <a:buFont typeface="Arial" charset="0"/>
              <a:buNone/>
            </a:pPr>
            <a:endParaRPr lang="en-US" altLang="en-US" sz="1900" dirty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900" dirty="0">
                <a:latin typeface="Consolas" pitchFamily="49" charset="0"/>
                <a:cs typeface="Consolas" pitchFamily="49" charset="0"/>
              </a:rPr>
              <a:t>        for ( </a:t>
            </a:r>
            <a:r>
              <a:rPr lang="en-US" altLang="en-US" sz="19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900" dirty="0">
                <a:latin typeface="Consolas" pitchFamily="49" charset="0"/>
                <a:cs typeface="Consolas" pitchFamily="49" charset="0"/>
              </a:rPr>
              <a:t> j = k; k &gt; first; --j ) {</a:t>
            </a:r>
          </a:p>
          <a:p>
            <a:pPr lvl="2">
              <a:buFont typeface="Arial" charset="0"/>
              <a:buNone/>
            </a:pPr>
            <a:r>
              <a:rPr lang="en-US" altLang="en-US" sz="1900" dirty="0">
                <a:latin typeface="Consolas" pitchFamily="49" charset="0"/>
                <a:cs typeface="Consolas" pitchFamily="49" charset="0"/>
              </a:rPr>
              <a:t>            if ( array[j - 1] &gt; </a:t>
            </a:r>
            <a:r>
              <a:rPr lang="en-US" altLang="en-US" sz="1900" dirty="0" err="1">
                <a:latin typeface="Consolas" pitchFamily="49" charset="0"/>
                <a:cs typeface="Consolas" pitchFamily="49" charset="0"/>
              </a:rPr>
              <a:t>tmp</a:t>
            </a:r>
            <a:r>
              <a:rPr lang="en-US" altLang="en-US" sz="1900" dirty="0">
                <a:latin typeface="Consolas" pitchFamily="49" charset="0"/>
                <a:cs typeface="Consolas" pitchFamily="49" charset="0"/>
              </a:rPr>
              <a:t> ) {</a:t>
            </a:r>
          </a:p>
          <a:p>
            <a:pPr lvl="2">
              <a:buFont typeface="Arial" charset="0"/>
              <a:buNone/>
            </a:pPr>
            <a:r>
              <a:rPr lang="en-US" altLang="en-US" sz="1900" dirty="0">
                <a:latin typeface="Consolas" pitchFamily="49" charset="0"/>
                <a:cs typeface="Consolas" pitchFamily="49" charset="0"/>
              </a:rPr>
              <a:t>                array[j] = array[j - 1];</a:t>
            </a:r>
          </a:p>
          <a:p>
            <a:pPr lvl="2">
              <a:buFont typeface="Arial" charset="0"/>
              <a:buNone/>
            </a:pPr>
            <a:r>
              <a:rPr lang="en-US" altLang="en-US" sz="1900" dirty="0">
                <a:latin typeface="Consolas" pitchFamily="49" charset="0"/>
                <a:cs typeface="Consolas" pitchFamily="49" charset="0"/>
              </a:rPr>
              <a:t>            } else {</a:t>
            </a:r>
          </a:p>
          <a:p>
            <a:pPr lvl="2">
              <a:buFont typeface="Arial" charset="0"/>
              <a:buNone/>
            </a:pPr>
            <a:r>
              <a:rPr lang="en-US" altLang="en-US" sz="1900" dirty="0">
                <a:latin typeface="Consolas" pitchFamily="49" charset="0"/>
                <a:cs typeface="Consolas" pitchFamily="49" charset="0"/>
              </a:rPr>
              <a:t>                array[j] = </a:t>
            </a:r>
            <a:r>
              <a:rPr lang="en-US" altLang="en-US" sz="1900" dirty="0" err="1">
                <a:latin typeface="Consolas" pitchFamily="49" charset="0"/>
                <a:cs typeface="Consolas" pitchFamily="49" charset="0"/>
              </a:rPr>
              <a:t>tmp</a:t>
            </a:r>
            <a:r>
              <a:rPr lang="en-US" altLang="en-US" sz="19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2">
              <a:buFont typeface="Arial" charset="0"/>
              <a:buNone/>
            </a:pPr>
            <a:r>
              <a:rPr lang="en-US" altLang="en-US" sz="1900" dirty="0">
                <a:latin typeface="Consolas" pitchFamily="49" charset="0"/>
                <a:cs typeface="Consolas" pitchFamily="49" charset="0"/>
              </a:rPr>
              <a:t>                </a:t>
            </a:r>
            <a:r>
              <a:rPr lang="en-US" altLang="en-US" sz="1900" dirty="0" err="1">
                <a:latin typeface="Consolas" pitchFamily="49" charset="0"/>
                <a:cs typeface="Consolas" pitchFamily="49" charset="0"/>
              </a:rPr>
              <a:t>goto</a:t>
            </a:r>
            <a:r>
              <a:rPr lang="en-US" altLang="en-US" sz="1900" dirty="0">
                <a:latin typeface="Consolas" pitchFamily="49" charset="0"/>
                <a:cs typeface="Consolas" pitchFamily="49" charset="0"/>
              </a:rPr>
              <a:t> finished;</a:t>
            </a:r>
          </a:p>
          <a:p>
            <a:pPr lvl="2">
              <a:buFont typeface="Arial" charset="0"/>
              <a:buNone/>
            </a:pPr>
            <a:r>
              <a:rPr lang="en-US" altLang="en-US" sz="1900" dirty="0"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 lvl="2">
              <a:buFont typeface="Arial" charset="0"/>
              <a:buNone/>
            </a:pPr>
            <a:r>
              <a:rPr lang="en-US" altLang="en-US" sz="1900" dirty="0"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lvl="2">
              <a:buFont typeface="Arial" charset="0"/>
              <a:buNone/>
            </a:pPr>
            <a:endParaRPr lang="en-US" altLang="en-US" sz="1900" dirty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900" dirty="0">
                <a:latin typeface="Consolas" pitchFamily="49" charset="0"/>
                <a:cs typeface="Consolas" pitchFamily="49" charset="0"/>
              </a:rPr>
              <a:t>        array[first] = </a:t>
            </a:r>
            <a:r>
              <a:rPr lang="en-US" altLang="en-US" sz="1900" dirty="0" err="1">
                <a:latin typeface="Consolas" pitchFamily="49" charset="0"/>
                <a:cs typeface="Consolas" pitchFamily="49" charset="0"/>
              </a:rPr>
              <a:t>tmp</a:t>
            </a:r>
            <a:r>
              <a:rPr lang="en-US" altLang="en-US" sz="19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2">
              <a:buFont typeface="Arial" charset="0"/>
              <a:buNone/>
            </a:pPr>
            <a:r>
              <a:rPr lang="en-US" altLang="en-US" sz="1900" dirty="0">
                <a:latin typeface="Consolas" pitchFamily="49" charset="0"/>
                <a:cs typeface="Consolas" pitchFamily="49" charset="0"/>
              </a:rPr>
              <a:t>        finished: ;</a:t>
            </a:r>
          </a:p>
          <a:p>
            <a:pPr lvl="2">
              <a:buFont typeface="Arial" charset="0"/>
              <a:buNone/>
            </a:pPr>
            <a:r>
              <a:rPr lang="en-US" altLang="en-US" sz="19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 lvl="2">
              <a:buFont typeface="Arial" charset="0"/>
              <a:buNone/>
            </a:pPr>
            <a:r>
              <a:rPr lang="en-US" altLang="en-US" sz="19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83719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Consider the following is of unsorted array of 25 entries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will call insertion sort if the list being sorted of size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= 6</a:t>
            </a:r>
            <a:r>
              <a:rPr lang="en-US" altLang="en-US" dirty="0">
                <a:latin typeface="Arial" charset="0"/>
                <a:cs typeface="Arial" charset="0"/>
              </a:rPr>
              <a:t> or less</a:t>
            </a:r>
          </a:p>
          <a:p>
            <a:pPr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595439" y="2132857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5221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/>
              <a:t>We call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0, 25 ) </a:t>
            </a:r>
          </a:p>
          <a:p>
            <a:pPr>
              <a:buNone/>
            </a:pPr>
            <a:endParaRPr lang="en-US" alt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595439" y="2132857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5B6173CA-F889-41EE-AABA-8929967594B0}"/>
              </a:ext>
            </a:extLst>
          </p:cNvPr>
          <p:cNvSpPr/>
          <p:nvPr/>
        </p:nvSpPr>
        <p:spPr>
          <a:xfrm>
            <a:off x="6672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 0,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90330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Merge Sort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463040"/>
            <a:ext cx="10515600" cy="4710113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sz="3000" dirty="0">
                <a:latin typeface="Arial" charset="0"/>
                <a:cs typeface="Arial" charset="0"/>
              </a:rPr>
              <a:t>The merge sort algorithm is defined recursively:</a:t>
            </a:r>
          </a:p>
          <a:p>
            <a:pPr lvl="1"/>
            <a:r>
              <a:rPr lang="en-US" altLang="en-US" sz="2600" dirty="0">
                <a:latin typeface="Arial" charset="0"/>
                <a:cs typeface="Arial" charset="0"/>
              </a:rPr>
              <a:t>If the list is of size 1, it is sorted—we are done;</a:t>
            </a:r>
          </a:p>
          <a:p>
            <a:pPr lvl="1"/>
            <a:r>
              <a:rPr lang="en-US" altLang="en-US" sz="2600" dirty="0">
                <a:latin typeface="Arial" charset="0"/>
                <a:cs typeface="Arial" charset="0"/>
              </a:rPr>
              <a:t>Otherwise:</a:t>
            </a:r>
          </a:p>
          <a:p>
            <a:pPr lvl="2"/>
            <a:r>
              <a:rPr lang="en-US" altLang="en-US" sz="2200" dirty="0">
                <a:latin typeface="Arial" charset="0"/>
                <a:cs typeface="Arial" charset="0"/>
              </a:rPr>
              <a:t>Divide an unsorted list into two sub-lists,</a:t>
            </a:r>
          </a:p>
          <a:p>
            <a:pPr lvl="2"/>
            <a:r>
              <a:rPr lang="en-US" altLang="en-US" sz="2200" dirty="0">
                <a:latin typeface="Arial" charset="0"/>
                <a:cs typeface="Arial" charset="0"/>
              </a:rPr>
              <a:t>Sort each sub-list recursively using merge sort, and</a:t>
            </a:r>
          </a:p>
          <a:p>
            <a:pPr lvl="2"/>
            <a:r>
              <a:rPr lang="en-US" altLang="en-US" sz="2200" dirty="0">
                <a:latin typeface="Arial" charset="0"/>
                <a:cs typeface="Arial" charset="0"/>
              </a:rPr>
              <a:t>Merge the two sorted sub-lists into a single sorted list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sz="3000" dirty="0">
                <a:latin typeface="Arial" charset="0"/>
                <a:cs typeface="Arial" charset="0"/>
              </a:rPr>
              <a:t>This is the first significant </a:t>
            </a:r>
            <a:r>
              <a:rPr lang="en-US" altLang="en-US" sz="3000" i="1" dirty="0">
                <a:latin typeface="Arial" charset="0"/>
                <a:cs typeface="Arial" charset="0"/>
              </a:rPr>
              <a:t>divide-and-conquer </a:t>
            </a:r>
            <a:r>
              <a:rPr lang="en-US" altLang="en-US" sz="3000" dirty="0">
                <a:latin typeface="Arial" charset="0"/>
                <a:cs typeface="Arial" charset="0"/>
              </a:rPr>
              <a:t>algorithm we will see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Question:	How quickly can we recombine the two sub-lists into a single sorted list?</a:t>
            </a:r>
            <a:endParaRPr lang="en-US" altLang="en-US" dirty="0"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181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– 0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call </a:t>
            </a:r>
            <a:r>
              <a:rPr lang="en-US" alt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merge_sort</a:t>
            </a:r>
            <a:r>
              <a:rPr lang="en-US" altLang="en-US" dirty="0">
                <a:latin typeface="Arial" charset="0"/>
                <a:cs typeface="Arial" charset="0"/>
              </a:rPr>
              <a:t> recursively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(0 + 25)/2; // == 12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merge_sort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( array, 0, 12 );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595439" y="2132857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14BED1F-62DA-476C-A108-6732F23F1896}"/>
              </a:ext>
            </a:extLst>
          </p:cNvPr>
          <p:cNvSpPr/>
          <p:nvPr/>
        </p:nvSpPr>
        <p:spPr>
          <a:xfrm>
            <a:off x="6672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 0,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460577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executing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0, 12 )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 – 0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call </a:t>
            </a:r>
            <a:r>
              <a:rPr lang="en-US" alt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merge_sort</a:t>
            </a:r>
            <a:r>
              <a:rPr lang="en-US" altLang="en-US" dirty="0">
                <a:latin typeface="Arial" charset="0"/>
                <a:cs typeface="Arial" charset="0"/>
              </a:rPr>
              <a:t> recursively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(0 + 12)/2; // == 6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merge_sort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( array, 0, 6 );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595439" y="2132857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6672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 0,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72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 0, 12 )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26815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executing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0,  6 )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– 0 ≤ 6</a:t>
            </a:r>
            <a:r>
              <a:rPr lang="en-US" altLang="en-US" dirty="0">
                <a:latin typeface="Arial" charset="0"/>
                <a:cs typeface="Arial" charset="0"/>
              </a:rPr>
              <a:t>, so find we call insertion sort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595439" y="2132857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6672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 0,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72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 0, 12 )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72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 0,  6 )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793864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anose="020B0609020204030204" pitchFamily="49" charset="0"/>
                <a:cs typeface="Consolas" pitchFamily="49" charset="0"/>
              </a:rPr>
              <a:t>5</a:t>
            </a: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595439" y="2132857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6672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 0,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72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 0, 12 )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72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 0,  6 )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72064" y="5024062"/>
            <a:ext cx="4104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0, 6 )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592474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anose="020B0609020204030204" pitchFamily="49" charset="0"/>
                <a:cs typeface="Consolas" pitchFamily="49" charset="0"/>
              </a:rPr>
              <a:t>5</a:t>
            </a: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function call completes and so we exit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595439" y="2132857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6672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 0,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72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 0, 12 )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72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 0,  6 )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72064" y="5024062"/>
            <a:ext cx="4104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0, 6 )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451984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merge_sort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595439" y="2132857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6672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 0,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72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 0, 12 )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72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 0,  6 )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709946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return to continue executing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0, 12 )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continue calling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midpoint = (0 + 12)/2; // == 6</a:t>
            </a:r>
          </a:p>
          <a:p>
            <a:pPr marL="457200" lvl="1" indent="0">
              <a:buNone/>
            </a:pP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array, 0, 6 );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merge_sort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( array, 6, 12 );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595439" y="2132857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6672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 0,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72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 0, 12 )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719161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executing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6,  12 )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 – 6 ≤ 6</a:t>
            </a:r>
            <a:r>
              <a:rPr lang="en-US" altLang="en-US" dirty="0">
                <a:latin typeface="Arial" charset="0"/>
                <a:cs typeface="Arial" charset="0"/>
              </a:rPr>
              <a:t>, so find we call insertion sort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595439" y="2132857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6672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 0,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72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 0, 12 )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72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 6, 12 )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304778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595439" y="2132857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6672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 0,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72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 0, 12 )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72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 6, 12 )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72064" y="5024062"/>
            <a:ext cx="4104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6, 12 )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487036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function call completes and so we exit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595439" y="2132857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6672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 0,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72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 0, 12 )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72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 6, 12 )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72064" y="5024062"/>
            <a:ext cx="4104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6, 12 )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71041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Merging Example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Consider the two sorted arrays and an empty array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Define three indices at the start of each array</a:t>
            </a:r>
          </a:p>
        </p:txBody>
      </p:sp>
      <p:pic>
        <p:nvPicPr>
          <p:cNvPr id="9220" name="Picture 6" descr="mergesort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655" y="3217526"/>
            <a:ext cx="3996859" cy="2810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9589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merge_sort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595439" y="2132857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6672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 0,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72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 0, 12 )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72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 6, 12 )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624176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return to continue executing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0, 12 )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continue calling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midpoint = (0 + 12)/2; // == 6</a:t>
            </a:r>
          </a:p>
          <a:p>
            <a:pPr marL="457200" lvl="1" indent="0">
              <a:buNone/>
            </a:pP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array, 0, 6 );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array, 6, 12 );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merge( array, 0, 6, 12 );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595439" y="2132857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6672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 0,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72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 0, 12 )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00694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merge( array, 0, 6, 12 )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These two sub-arrays are merged together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595439" y="2132857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6672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 0,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72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 0, 12 )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72064" y="5373216"/>
            <a:ext cx="3528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merge( array, 0, 6, 12 )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782106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merge( array, 0, 6, 12 )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These two sub-arrays are merged together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function call exists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595439" y="2132857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6672064" y="6093296"/>
            <a:ext cx="3744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 0,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72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 0, 12 )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72064" y="5373216"/>
            <a:ext cx="3528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merge( array, 0, 6, 12 )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304330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return to executing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0, 12 )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finished calling this function as well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midpoint = (0 + 12)/2; // == 6</a:t>
            </a:r>
          </a:p>
          <a:p>
            <a:pPr marL="457200" lvl="1" indent="0">
              <a:buNone/>
            </a:pP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array, 0, 6 );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array, 6, 12 );</a:t>
            </a:r>
          </a:p>
          <a:p>
            <a:pPr marL="457200" lvl="1" indent="0">
              <a:buNone/>
            </a:pP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merge( array, 0, 6, 12 );</a:t>
            </a:r>
          </a:p>
          <a:p>
            <a:pPr marL="358775" indent="-301625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Consequently, we exit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595439" y="2132857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6672064" y="6093296"/>
            <a:ext cx="360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 0,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72064" y="5733256"/>
            <a:ext cx="360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 0, 12 )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948177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return to executing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continue calling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midpoint = (0 + 25)/2; // == 12</a:t>
            </a:r>
          </a:p>
          <a:p>
            <a:pPr marL="457200" lvl="1" indent="0">
              <a:buNone/>
            </a:pP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array, 0, 12 );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merge_sort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( array, 12, 25 );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595439" y="2132857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6672064" y="6093296"/>
            <a:ext cx="3744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 0,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939689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1248" y="1463040"/>
            <a:ext cx="10512552" cy="4525963"/>
          </a:xfrm>
        </p:spPr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executing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12,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– 12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call </a:t>
            </a:r>
            <a:r>
              <a:rPr lang="en-US" alt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merge_sort</a:t>
            </a:r>
            <a:r>
              <a:rPr lang="en-US" altLang="en-US" dirty="0">
                <a:latin typeface="Arial" charset="0"/>
                <a:cs typeface="Arial" charset="0"/>
              </a:rPr>
              <a:t> recursively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(12 + 25)/2; // == 18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merge_sort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( array, 12, 18 );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595439" y="2132857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6672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 0,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72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12,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44581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1247" y="1463040"/>
            <a:ext cx="10441945" cy="4525963"/>
          </a:xfrm>
        </p:spPr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executing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12, 18 )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 – 12 ≤ 6</a:t>
            </a:r>
            <a:r>
              <a:rPr lang="en-US" altLang="en-US" dirty="0">
                <a:latin typeface="Arial" charset="0"/>
                <a:cs typeface="Arial" charset="0"/>
              </a:rPr>
              <a:t>, so find we call insertion sort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595439" y="2132857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6672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 0,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72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12,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72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12, 18 )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06324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1248" y="1463040"/>
            <a:ext cx="10181886" cy="4525963"/>
          </a:xfrm>
        </p:spPr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672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 0,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72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12,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72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12, 18 )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72064" y="5024062"/>
            <a:ext cx="4104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12, 18 )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595439" y="2132857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98419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1248" y="1463040"/>
            <a:ext cx="10366444" cy="4525963"/>
          </a:xfrm>
        </p:spPr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function call completes and so we exit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672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 0,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72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12,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72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12, 18 )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72064" y="5024062"/>
            <a:ext cx="4104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12, 18 )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595439" y="2132857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472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Merging Example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463040"/>
            <a:ext cx="10515600" cy="471011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compare 2 and 3:   2 &lt; 3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Copy 2 down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Increment the corresponding indices</a:t>
            </a:r>
          </a:p>
        </p:txBody>
      </p:sp>
      <p:pic>
        <p:nvPicPr>
          <p:cNvPr id="10244" name="Picture 19" descr="mergesort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224" y="2779776"/>
            <a:ext cx="3524159" cy="2478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84645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1247" y="1463040"/>
            <a:ext cx="10366445" cy="4525963"/>
          </a:xfrm>
        </p:spPr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merge_sort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672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 0,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72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12,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72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12, 18 )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595439" y="2132857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34135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1248" y="1463040"/>
            <a:ext cx="10512552" cy="4525963"/>
          </a:xfrm>
        </p:spPr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return to continue executing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12,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continue calling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midpoint = (12 + 25)/2; // == 18</a:t>
            </a:r>
          </a:p>
          <a:p>
            <a:pPr marL="457200" lvl="1" indent="0">
              <a:buNone/>
            </a:pP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array, 12, 18 );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merge_sort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( array, 18, 25 );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672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 0,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72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12,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595439" y="2132857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05034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1248" y="1463040"/>
            <a:ext cx="10512552" cy="4525963"/>
          </a:xfrm>
        </p:spPr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executing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18,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– 18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call </a:t>
            </a:r>
            <a:r>
              <a:rPr lang="en-US" alt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merge_sort</a:t>
            </a:r>
            <a:r>
              <a:rPr lang="en-US" altLang="en-US" dirty="0">
                <a:latin typeface="Arial" charset="0"/>
                <a:cs typeface="Arial" charset="0"/>
              </a:rPr>
              <a:t> recursively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(18 + 25)/2; // == 21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merge_sort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( array, 18, 21 );</a:t>
            </a:r>
          </a:p>
        </p:txBody>
      </p:sp>
      <p:sp>
        <p:nvSpPr>
          <p:cNvPr id="2" name="Rectangle 1"/>
          <p:cNvSpPr/>
          <p:nvPr/>
        </p:nvSpPr>
        <p:spPr>
          <a:xfrm>
            <a:off x="6672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 0,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72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12,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595439" y="2132857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6672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18,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761559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1248" y="1463040"/>
            <a:ext cx="10232220" cy="4525963"/>
          </a:xfrm>
        </p:spPr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executing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18, 21 )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 – 18 ≤ 6</a:t>
            </a:r>
            <a:r>
              <a:rPr lang="en-US" altLang="en-US" dirty="0">
                <a:latin typeface="Arial" charset="0"/>
                <a:cs typeface="Arial" charset="0"/>
              </a:rPr>
              <a:t>, so find we call insertion sort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672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 0,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72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12,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595439" y="2132857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6672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18,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72064" y="5024062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18, 21 )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761856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1247" y="1463040"/>
            <a:ext cx="10005717" cy="4525963"/>
          </a:xfrm>
        </p:spPr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</a:p>
        </p:txBody>
      </p:sp>
      <p:sp>
        <p:nvSpPr>
          <p:cNvPr id="2" name="Rectangle 1"/>
          <p:cNvSpPr/>
          <p:nvPr/>
        </p:nvSpPr>
        <p:spPr>
          <a:xfrm>
            <a:off x="6672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 0,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72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12,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595439" y="2132857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6672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18,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72064" y="5024062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18, 21 )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672064" y="4664022"/>
            <a:ext cx="4104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18, 21 )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37017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1247" y="1463040"/>
            <a:ext cx="10190275" cy="4525963"/>
          </a:xfrm>
        </p:spPr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function call completes and so we exit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672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 0,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72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12,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595439" y="2132857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6672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18,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72064" y="5024062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18, 21 )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672064" y="4664022"/>
            <a:ext cx="4104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18, 21 )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31174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1248" y="1463040"/>
            <a:ext cx="10383222" cy="4525963"/>
          </a:xfrm>
        </p:spPr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merge_sort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672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 0,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72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12,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595439" y="2132857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6672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18,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72064" y="5024062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18, 21 )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853383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1247" y="1463040"/>
            <a:ext cx="10576169" cy="4525963"/>
          </a:xfrm>
        </p:spPr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return to executing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18,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continue calling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midpoint = (18 + 25)/2; // == 21</a:t>
            </a:r>
          </a:p>
          <a:p>
            <a:pPr marL="457200" lvl="1" indent="0">
              <a:buNone/>
            </a:pP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array, 18, 21 );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merge_sort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( array, 21, 25 );</a:t>
            </a:r>
          </a:p>
        </p:txBody>
      </p:sp>
      <p:sp>
        <p:nvSpPr>
          <p:cNvPr id="2" name="Rectangle 1"/>
          <p:cNvSpPr/>
          <p:nvPr/>
        </p:nvSpPr>
        <p:spPr>
          <a:xfrm>
            <a:off x="6672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 0,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72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12,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595439" y="2132857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6672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18,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963376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1247" y="1463040"/>
            <a:ext cx="10190275" cy="4525963"/>
          </a:xfrm>
        </p:spPr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executing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21,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– 21 ≤ 6</a:t>
            </a:r>
            <a:r>
              <a:rPr lang="en-US" altLang="en-US" dirty="0">
                <a:latin typeface="Arial" charset="0"/>
                <a:cs typeface="Arial" charset="0"/>
              </a:rPr>
              <a:t>, so find we call insertion sort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672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 0,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72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12,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595439" y="2132857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319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63972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6672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18,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72064" y="5024062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21,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89088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1248" y="1463040"/>
            <a:ext cx="9718816" cy="4525963"/>
          </a:xfrm>
        </p:spPr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21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24</a:t>
            </a:r>
          </a:p>
        </p:txBody>
      </p:sp>
      <p:sp>
        <p:nvSpPr>
          <p:cNvPr id="2" name="Rectangle 1"/>
          <p:cNvSpPr/>
          <p:nvPr/>
        </p:nvSpPr>
        <p:spPr>
          <a:xfrm>
            <a:off x="6672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 0,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72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12,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595439" y="2132857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319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63972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6672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18,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72064" y="5024062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21,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672064" y="4664022"/>
            <a:ext cx="4104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21,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822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Merging Example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compare 3 and 7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Copy 3 down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Increment the corresponding indices</a:t>
            </a:r>
          </a:p>
        </p:txBody>
      </p:sp>
      <p:pic>
        <p:nvPicPr>
          <p:cNvPr id="11268" name="Picture 4" descr="mergesort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75" y="2781300"/>
            <a:ext cx="3524250" cy="247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33664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1247" y="1463040"/>
            <a:ext cx="10190275" cy="4525963"/>
          </a:xfrm>
        </p:spPr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21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24</a:t>
            </a: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function call completes and so we exit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672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 0,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72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12,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595439" y="2132857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319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63972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6672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18,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72064" y="5024062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21,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672064" y="4664022"/>
            <a:ext cx="4104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21,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93201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1247" y="1463040"/>
            <a:ext cx="10257387" cy="4525963"/>
          </a:xfrm>
        </p:spPr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merge_sort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672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 0,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72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12,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595439" y="2132857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319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63972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6672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18,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72064" y="5024062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21,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56134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1247" y="1463040"/>
            <a:ext cx="10836227" cy="4525963"/>
          </a:xfrm>
        </p:spPr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return to continue executing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18,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continue calling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midpoint = (18 + 25)/2; // == 21</a:t>
            </a:r>
          </a:p>
          <a:p>
            <a:pPr marL="457200" lvl="1" indent="0">
              <a:buNone/>
            </a:pP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array, 18, 21 );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array, 21, 25 );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merge( array, 18, 21, 25 );</a:t>
            </a:r>
          </a:p>
        </p:txBody>
      </p:sp>
      <p:sp>
        <p:nvSpPr>
          <p:cNvPr id="2" name="Rectangle 1"/>
          <p:cNvSpPr/>
          <p:nvPr/>
        </p:nvSpPr>
        <p:spPr>
          <a:xfrm>
            <a:off x="6672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 0,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72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12,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595439" y="2132857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319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63972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6672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18,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325402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1248" y="1463040"/>
            <a:ext cx="8435280" cy="4525963"/>
          </a:xfrm>
        </p:spPr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merge( array, 18, 21,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These two sub-arrays are merged together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672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 0,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72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12,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595439" y="2132857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319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63972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6672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18,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72064" y="5024062"/>
            <a:ext cx="3528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merge( array, 18, 21,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672794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1248" y="1463040"/>
            <a:ext cx="9503224" cy="4525963"/>
          </a:xfrm>
        </p:spPr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merge( array, 18, 21,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These two sub-arrays are merged together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function call exists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672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 0,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72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12,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595439" y="2132857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319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63972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6672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18,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72064" y="5024062"/>
            <a:ext cx="3528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merge( array, 18, 21,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266075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1248" y="1463040"/>
            <a:ext cx="9586268" cy="4525963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return to executing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18,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finished calling this function as well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midpoint = (18 + 25)/2; // == 21</a:t>
            </a:r>
          </a:p>
          <a:p>
            <a:pPr marL="457200" lvl="1" indent="0">
              <a:buNone/>
            </a:pP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array, 18, 21 );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array, 21, 25 );</a:t>
            </a:r>
          </a:p>
          <a:p>
            <a:pPr marL="457200" lvl="1" indent="0">
              <a:buNone/>
            </a:pP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merge( array, 18, 21, 25 );</a:t>
            </a:r>
          </a:p>
          <a:p>
            <a:pPr marL="358775" indent="-301625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Consequently, we exit</a:t>
            </a:r>
          </a:p>
        </p:txBody>
      </p:sp>
      <p:sp>
        <p:nvSpPr>
          <p:cNvPr id="2" name="Rectangle 1"/>
          <p:cNvSpPr/>
          <p:nvPr/>
        </p:nvSpPr>
        <p:spPr>
          <a:xfrm>
            <a:off x="6672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 0,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72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12,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595439" y="2132857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319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63972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6672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18,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862552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1247" y="1463040"/>
            <a:ext cx="10853005" cy="4525963"/>
          </a:xfrm>
        </p:spPr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return to continue executing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12,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continue calling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midpoint = (12 + 25)/2; // == 18</a:t>
            </a:r>
          </a:p>
          <a:p>
            <a:pPr marL="457200" lvl="1" indent="0">
              <a:buNone/>
            </a:pP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array, 12, 18 );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array, 18, 25 );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merge( array, 12, 18, 25 );</a:t>
            </a:r>
          </a:p>
        </p:txBody>
      </p:sp>
      <p:sp>
        <p:nvSpPr>
          <p:cNvPr id="2" name="Rectangle 1"/>
          <p:cNvSpPr/>
          <p:nvPr/>
        </p:nvSpPr>
        <p:spPr>
          <a:xfrm>
            <a:off x="6672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 0,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72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12,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595439" y="2132857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319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63972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0676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2960" y="1463040"/>
            <a:ext cx="8435280" cy="4525963"/>
          </a:xfrm>
        </p:spPr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merge( array, 12, 18,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These two sub-arrays are merged together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672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 0,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72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12,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595439" y="2132857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319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63972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6672064" y="5373216"/>
            <a:ext cx="3528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merge( array, 12, 18,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365594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1247" y="1463040"/>
            <a:ext cx="10056051" cy="4525963"/>
          </a:xfrm>
        </p:spPr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merge( array, 12, 18,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These two sub-arrays are merged together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function call exists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672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 0,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72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12,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595439" y="2132857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319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63972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6672064" y="5373216"/>
            <a:ext cx="3528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merge( array, 12, 18,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892997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1247" y="1463040"/>
            <a:ext cx="9871493" cy="4525963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return to executing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12,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finished calling this function as well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midpoint = (12 + 25)/2; // == 18</a:t>
            </a:r>
          </a:p>
          <a:p>
            <a:pPr marL="457200" lvl="1" indent="0">
              <a:buNone/>
            </a:pP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array, 12, 18 );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array, 18, 25 );</a:t>
            </a:r>
          </a:p>
          <a:p>
            <a:pPr marL="457200" lvl="1" indent="0">
              <a:buNone/>
            </a:pP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merge( array, 12, 18, 25 );</a:t>
            </a:r>
          </a:p>
          <a:p>
            <a:pPr marL="358775" indent="-301625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Consequently, we exit</a:t>
            </a:r>
          </a:p>
        </p:txBody>
      </p:sp>
      <p:sp>
        <p:nvSpPr>
          <p:cNvPr id="2" name="Rectangle 1"/>
          <p:cNvSpPr/>
          <p:nvPr/>
        </p:nvSpPr>
        <p:spPr>
          <a:xfrm>
            <a:off x="6672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 0,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72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12,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595439" y="2132857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319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63972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7585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Merging Example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compare 5 and 7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Copy 5 down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Increment the appropriate indices</a:t>
            </a:r>
          </a:p>
        </p:txBody>
      </p:sp>
      <p:pic>
        <p:nvPicPr>
          <p:cNvPr id="12292" name="Picture 4" descr="mergesort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75" y="2781300"/>
            <a:ext cx="3524250" cy="247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40840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1248" y="1463040"/>
            <a:ext cx="10844616" cy="4525963"/>
          </a:xfrm>
        </p:spPr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return to continue executing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continue calling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midpoint = (0 + 25)/2; // == 12</a:t>
            </a:r>
          </a:p>
          <a:p>
            <a:pPr marL="457200" lvl="1" indent="0">
              <a:buNone/>
            </a:pP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array, 0, 12 );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array, 12, 25 );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merge( array, 0, 12, 25 );</a:t>
            </a:r>
          </a:p>
        </p:txBody>
      </p:sp>
      <p:sp>
        <p:nvSpPr>
          <p:cNvPr id="2" name="Rectangle 1"/>
          <p:cNvSpPr/>
          <p:nvPr/>
        </p:nvSpPr>
        <p:spPr>
          <a:xfrm>
            <a:off x="6672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595439" y="2132857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319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63972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73936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1248" y="1463040"/>
            <a:ext cx="10131552" cy="4525963"/>
          </a:xfrm>
        </p:spPr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merge( array, 0, 12,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These two sub-arrays are merged together</a:t>
            </a:r>
          </a:p>
        </p:txBody>
      </p:sp>
      <p:sp>
        <p:nvSpPr>
          <p:cNvPr id="2" name="Rectangle 1"/>
          <p:cNvSpPr/>
          <p:nvPr/>
        </p:nvSpPr>
        <p:spPr>
          <a:xfrm>
            <a:off x="6672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 0,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595439" y="2132857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319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63972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6672064" y="5734850"/>
            <a:ext cx="3528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merge( array, 0, 12,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086819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1248" y="1463040"/>
            <a:ext cx="10148330" cy="4525963"/>
          </a:xfrm>
        </p:spPr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merge( array, 0, 12,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These two sub-arrays are merged together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function call exists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672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 array,  0, 25 )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595439" y="2132857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319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63972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6672064" y="5734850"/>
            <a:ext cx="3528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merge( array, 0, 12,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12492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1247" y="1463040"/>
            <a:ext cx="10651669" cy="4525963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return to executing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finished calling this function as well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midpoint = (0 + 25)/2; // == 12</a:t>
            </a:r>
          </a:p>
          <a:p>
            <a:pPr marL="457200" lvl="1" indent="0">
              <a:buNone/>
            </a:pP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array, 0, 12 );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merge_sort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array, 12, 25 );</a:t>
            </a:r>
          </a:p>
          <a:p>
            <a:pPr marL="457200" lvl="1" indent="0">
              <a:buNone/>
            </a:pP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merge( array, 0, 12, 25 );</a:t>
            </a:r>
          </a:p>
          <a:p>
            <a:pPr marL="358775" indent="-301625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Consequently, we exit</a:t>
            </a:r>
          </a:p>
        </p:txBody>
      </p:sp>
      <p:sp>
        <p:nvSpPr>
          <p:cNvPr id="2" name="Rectangle 1"/>
          <p:cNvSpPr/>
          <p:nvPr/>
        </p:nvSpPr>
        <p:spPr>
          <a:xfrm>
            <a:off x="6672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595439" y="2132857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319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63972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56877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1247" y="1463040"/>
            <a:ext cx="10173497" cy="4525963"/>
          </a:xfrm>
        </p:spPr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array is now sorted</a:t>
            </a:r>
          </a:p>
          <a:p>
            <a:pPr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Question:  What is the run-time of this algorithm?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595439" y="2132857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319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63972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857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Run-time Analysis of Merge Sort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Thus, the time required to sort an array of size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&gt; 1</a:t>
            </a:r>
            <a:r>
              <a:rPr lang="en-US" altLang="en-US" dirty="0">
                <a:latin typeface="Arial" charset="0"/>
                <a:cs typeface="Arial" charset="0"/>
              </a:rPr>
              <a:t> is: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time required to sort the first half,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time required to sort the second half, and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time required to merge the two lists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That is: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3503613" y="2997201"/>
          <a:ext cx="4019550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90640" imgH="482400" progId="Equation.3">
                  <p:embed/>
                </p:oleObj>
              </mc:Choice>
              <mc:Fallback>
                <p:oleObj name="Equation" r:id="rId3" imgW="1790640" imgH="482400" progId="Equation.3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3613" y="2997201"/>
                        <a:ext cx="4019550" cy="1082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81782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Run-time Analysis of Merge Sort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charset="0"/>
              <a:buNone/>
            </a:pPr>
            <a:r>
              <a:rPr lang="en-US" altLang="en-US" sz="3000" dirty="0">
                <a:latin typeface="Arial" charset="0"/>
                <a:cs typeface="Arial" charset="0"/>
              </a:rPr>
              <a:t>	Again, calling Maple, we have that this recurrence relation has the solution: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alt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rsolve</a:t>
            </a:r>
            <a:r>
              <a:rPr lang="en-US" alt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 {T(n) = 2*T(n/2) + n, T(1) = 1}, T(n) );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z="3000" dirty="0">
                <a:latin typeface="Arial" charset="0"/>
                <a:cs typeface="Arial" charset="0"/>
              </a:rPr>
              <a:t>	Simplifying this, we have </a:t>
            </a:r>
            <a:r>
              <a:rPr lang="en-US" altLang="en-US" sz="3000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sz="3000" dirty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US" altLang="en-US" sz="3000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3000" dirty="0" err="1">
                <a:latin typeface="Times New Roman" pitchFamily="18" charset="0"/>
                <a:cs typeface="Times New Roman" pitchFamily="18" charset="0"/>
              </a:rPr>
              <a:t>lg</a:t>
            </a:r>
            <a:r>
              <a:rPr lang="en-US" altLang="en-US" sz="30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3000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sz="3000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/>
            <a:r>
              <a:rPr lang="en-US" altLang="en-US" sz="2600" dirty="0">
                <a:latin typeface="Arial" charset="0"/>
                <a:cs typeface="Arial" charset="0"/>
              </a:rPr>
              <a:t>The run time is </a:t>
            </a:r>
            <a:r>
              <a:rPr lang="en-US" altLang="en-US" sz="2600" dirty="0">
                <a:latin typeface="Symbol" pitchFamily="18" charset="2"/>
                <a:cs typeface="Arial" charset="0"/>
              </a:rPr>
              <a:t>Q</a:t>
            </a:r>
            <a:r>
              <a:rPr lang="en-US" altLang="en-US" sz="26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600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600" dirty="0" err="1">
                <a:latin typeface="Times New Roman" pitchFamily="18" charset="0"/>
                <a:cs typeface="Times New Roman" pitchFamily="18" charset="0"/>
              </a:rPr>
              <a:t>ln</a:t>
            </a:r>
            <a:r>
              <a:rPr lang="en-US" altLang="en-US" sz="26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600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sz="2600" dirty="0">
                <a:latin typeface="Times New Roman" pitchFamily="18" charset="0"/>
                <a:cs typeface="Times New Roman" pitchFamily="18" charset="0"/>
              </a:rPr>
              <a:t>))</a:t>
            </a:r>
          </a:p>
          <a:p>
            <a:pPr lvl="1"/>
            <a:r>
              <a:rPr lang="en-US" altLang="en-US" sz="2600" dirty="0">
                <a:latin typeface="Arial" charset="0"/>
                <a:cs typeface="Arial" charset="0"/>
              </a:rPr>
              <a:t>Later we will see the master theorem when we consider</a:t>
            </a:r>
            <a:br>
              <a:rPr lang="en-US" altLang="en-US" sz="2600" dirty="0">
                <a:latin typeface="Arial" charset="0"/>
                <a:cs typeface="Arial" charset="0"/>
              </a:rPr>
            </a:br>
            <a:r>
              <a:rPr lang="en-US" altLang="en-US" sz="2600" dirty="0">
                <a:latin typeface="Arial" charset="0"/>
                <a:cs typeface="Arial" charset="0"/>
              </a:rPr>
              <a:t>divide-and-conquer algorithms in general</a:t>
            </a:r>
            <a:endParaRPr lang="en-US" altLang="en-US" sz="26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7839832"/>
              </p:ext>
            </p:extLst>
          </p:nvPr>
        </p:nvGraphicFramePr>
        <p:xfrm>
          <a:off x="5087939" y="3255217"/>
          <a:ext cx="2016174" cy="9185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02960" imgH="457200" progId="Equation.DSMT4">
                  <p:embed/>
                </p:oleObj>
              </mc:Choice>
              <mc:Fallback>
                <p:oleObj name="Equation" r:id="rId3" imgW="1002960" imgH="457200" progId="Equation.DSMT4">
                  <p:embed/>
                  <p:pic>
                    <p:nvPicPr>
                      <p:cNvPr id="20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7939" y="3255217"/>
                        <a:ext cx="2016174" cy="9185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19842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Run-time Summary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following table summarizes the run-times of merge sort</a:t>
            </a:r>
          </a:p>
        </p:txBody>
      </p:sp>
      <p:graphicFrame>
        <p:nvGraphicFramePr>
          <p:cNvPr id="140333" name="Group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221190"/>
              </p:ext>
            </p:extLst>
          </p:nvPr>
        </p:nvGraphicFramePr>
        <p:xfrm>
          <a:off x="2820507" y="2349500"/>
          <a:ext cx="6864350" cy="1584816"/>
        </p:xfrm>
        <a:graphic>
          <a:graphicData uri="http://schemas.openxmlformats.org/drawingml/2006/table">
            <a:tbl>
              <a:tblPr/>
              <a:tblGrid>
                <a:gridCol w="1655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1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0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Case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Run Time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Comments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Worst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</a:rPr>
                        <a:t>Q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ln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))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 worst case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Average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</a:rPr>
                        <a:t>Q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ln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))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Best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</a:rPr>
                        <a:t>Q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ln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))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 best case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21827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is it not </a:t>
            </a:r>
            <a:r>
              <a:rPr lang="en-CA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O(</a:t>
            </a:r>
            <a:r>
              <a:rPr lang="en-CA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</a:t>
            </a:r>
            <a:r>
              <a:rPr lang="en-CA" baseline="30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</a:t>
            </a:r>
            <a:r>
              <a:rPr lang="en-CA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0363" indent="-360363">
              <a:buNone/>
            </a:pPr>
            <a:r>
              <a:rPr lang="en-CA" dirty="0"/>
              <a:t>	When we are merging, we are comparing values</a:t>
            </a:r>
          </a:p>
          <a:p>
            <a:pPr lvl="1"/>
            <a:r>
              <a:rPr lang="en-CA" dirty="0"/>
              <a:t>What operation prevents us from performing </a:t>
            </a:r>
            <a:r>
              <a:rPr lang="en-CA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O(</a:t>
            </a:r>
            <a:r>
              <a:rPr lang="en-CA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</a:t>
            </a:r>
            <a:r>
              <a:rPr lang="en-CA" baseline="30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</a:t>
            </a:r>
            <a:r>
              <a:rPr lang="en-CA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)</a:t>
            </a:r>
            <a:r>
              <a:rPr lang="en-CA" dirty="0"/>
              <a:t> comparisons?</a:t>
            </a:r>
          </a:p>
          <a:p>
            <a:pPr lvl="1"/>
            <a:r>
              <a:rPr lang="en-CA" dirty="0"/>
              <a:t>During the merging process, if 2 came from the second half, it was only compared to 3 and it was not compared to any other of the other </a:t>
            </a:r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1</a:t>
            </a:r>
            <a:r>
              <a:rPr lang="en-CA" dirty="0"/>
              <a:t> entries in the first array</a:t>
            </a:r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r>
              <a:rPr lang="en-CA" dirty="0"/>
              <a:t>In this case, we remove </a:t>
            </a:r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A" dirty="0"/>
              <a:t> inversions with one comparison</a:t>
            </a:r>
          </a:p>
        </p:txBody>
      </p:sp>
      <p:pic>
        <p:nvPicPr>
          <p:cNvPr id="5" name="Picture 19" descr="mergesort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49" y="3330422"/>
            <a:ext cx="2827545" cy="1988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296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Comments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practice, merge sort is faster than heap sort, though they both have the same asymptotic run times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Merge sort requires an additional array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Heap sort does not require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Next, we see quick sort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Faster, on average, than either heap or quick sort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Requires </a:t>
            </a:r>
            <a:r>
              <a:rPr lang="en-US" altLang="en-US" b="1" dirty="0">
                <a:latin typeface="Times New Roman" pitchFamily="18" charset="0"/>
                <a:cs typeface="Arial" charset="0"/>
              </a:rPr>
              <a:t>o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additional memory</a:t>
            </a:r>
          </a:p>
        </p:txBody>
      </p:sp>
    </p:spTree>
    <p:extLst>
      <p:ext uri="{BB962C8B-B14F-4D97-AF65-F5344CB8AC3E}">
        <p14:creationId xmlns:p14="http://schemas.microsoft.com/office/powerpoint/2010/main" val="2289162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Merging Example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compare 18 and 7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Copy 7 down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Increment...</a:t>
            </a:r>
          </a:p>
        </p:txBody>
      </p:sp>
      <p:pic>
        <p:nvPicPr>
          <p:cNvPr id="13316" name="Picture 4" descr="mergesort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75" y="2781300"/>
            <a:ext cx="3524250" cy="247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52603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5" descr="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102" y="3276512"/>
            <a:ext cx="3151888" cy="2694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Merge Sort</a:t>
            </a:r>
          </a:p>
        </p:txBody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(likely) first implementation of merge sort was on the ENIAC in 1945 by John von Neumann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creator of the </a:t>
            </a:r>
            <a:r>
              <a:rPr lang="en-US" altLang="en-US" i="1" dirty="0">
                <a:latin typeface="Arial" charset="0"/>
                <a:cs typeface="Arial" charset="0"/>
              </a:rPr>
              <a:t>von Neumann</a:t>
            </a:r>
            <a:br>
              <a:rPr lang="en-US" altLang="en-US" i="1" dirty="0">
                <a:latin typeface="Arial" charset="0"/>
                <a:cs typeface="Arial" charset="0"/>
              </a:rPr>
            </a:br>
            <a:r>
              <a:rPr lang="en-US" altLang="en-US" i="1" dirty="0">
                <a:latin typeface="Arial" charset="0"/>
                <a:cs typeface="Arial" charset="0"/>
              </a:rPr>
              <a:t>architecture</a:t>
            </a:r>
            <a:r>
              <a:rPr lang="en-US" altLang="en-US" dirty="0">
                <a:latin typeface="Arial" charset="0"/>
                <a:cs typeface="Arial" charset="0"/>
              </a:rPr>
              <a:t> used by all modern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computers:</a:t>
            </a:r>
          </a:p>
        </p:txBody>
      </p:sp>
      <p:pic>
        <p:nvPicPr>
          <p:cNvPr id="4506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564" y="2060575"/>
            <a:ext cx="2185987" cy="257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2" name="Text Box 7"/>
          <p:cNvSpPr txBox="1">
            <a:spLocks noChangeArrowheads="1"/>
          </p:cNvSpPr>
          <p:nvPr/>
        </p:nvSpPr>
        <p:spPr bwMode="auto">
          <a:xfrm>
            <a:off x="7477125" y="4710114"/>
            <a:ext cx="30114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1200">
                <a:solidFill>
                  <a:schemeClr val="bg2"/>
                </a:solidFill>
              </a:rPr>
              <a:t>http://en.wikipedia.org/wiki/Von_Neumann</a:t>
            </a:r>
          </a:p>
        </p:txBody>
      </p:sp>
    </p:spTree>
    <p:extLst>
      <p:ext uri="{BB962C8B-B14F-4D97-AF65-F5344CB8AC3E}">
        <p14:creationId xmlns:p14="http://schemas.microsoft.com/office/powerpoint/2010/main" val="42803094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Summary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topic covered merge sort: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Divide an unsorted list into two equal or nearly equal sub lists,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Sorts each of the sub lists by calling itself recursively, and then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Merges the two sub lists together to form a sorted list</a:t>
            </a:r>
          </a:p>
        </p:txBody>
      </p:sp>
    </p:spTree>
    <p:extLst>
      <p:ext uri="{BB962C8B-B14F-4D97-AF65-F5344CB8AC3E}">
        <p14:creationId xmlns:p14="http://schemas.microsoft.com/office/powerpoint/2010/main" val="3564812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Merging Example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compare 18 and 12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Copy 12 down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Increment...</a:t>
            </a:r>
          </a:p>
        </p:txBody>
      </p:sp>
      <p:pic>
        <p:nvPicPr>
          <p:cNvPr id="14340" name="Picture 4" descr="mergesort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75" y="2781300"/>
            <a:ext cx="3524250" cy="247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6166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3750</TotalTime>
  <Words>7358</Words>
  <Application>Microsoft Office PowerPoint</Application>
  <PresentationFormat>Widescreen</PresentationFormat>
  <Paragraphs>3284</Paragraphs>
  <Slides>81</Slides>
  <Notes>79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0" baseType="lpstr">
      <vt:lpstr>Arial</vt:lpstr>
      <vt:lpstr>Calibri</vt:lpstr>
      <vt:lpstr>Calibri Light</vt:lpstr>
      <vt:lpstr>Consolas</vt:lpstr>
      <vt:lpstr>Courier New</vt:lpstr>
      <vt:lpstr>Symbol</vt:lpstr>
      <vt:lpstr>Times New Roman</vt:lpstr>
      <vt:lpstr>Office Theme</vt:lpstr>
      <vt:lpstr>Equation</vt:lpstr>
      <vt:lpstr>CS 2420: Merge Sort</vt:lpstr>
      <vt:lpstr>Outline</vt:lpstr>
      <vt:lpstr>Merge Sort</vt:lpstr>
      <vt:lpstr>Merging Example</vt:lpstr>
      <vt:lpstr>Merging Example</vt:lpstr>
      <vt:lpstr>Merging Example</vt:lpstr>
      <vt:lpstr>Merging Example</vt:lpstr>
      <vt:lpstr>Merging Example</vt:lpstr>
      <vt:lpstr>Merging Example</vt:lpstr>
      <vt:lpstr>Merging Example</vt:lpstr>
      <vt:lpstr>Merging Example</vt:lpstr>
      <vt:lpstr>Merging Example</vt:lpstr>
      <vt:lpstr>Merging Example</vt:lpstr>
      <vt:lpstr>Merging Example</vt:lpstr>
      <vt:lpstr>Merging Two Lists</vt:lpstr>
      <vt:lpstr>Merging Two Lists</vt:lpstr>
      <vt:lpstr>Merging Two Lists</vt:lpstr>
      <vt:lpstr>Analysis of merging</vt:lpstr>
      <vt:lpstr>The Algorithm</vt:lpstr>
      <vt:lpstr>The Algorithm</vt:lpstr>
      <vt:lpstr>The Algorithm</vt:lpstr>
      <vt:lpstr>The Algorithm</vt:lpstr>
      <vt:lpstr>Implementation</vt:lpstr>
      <vt:lpstr>Implementation</vt:lpstr>
      <vt:lpstr>Implementation</vt:lpstr>
      <vt:lpstr>Implementation</vt:lpstr>
      <vt:lpstr>Implementation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Run-time Analysis of Merge Sort</vt:lpstr>
      <vt:lpstr>Run-time Analysis of Merge Sort</vt:lpstr>
      <vt:lpstr>Run-time Summary</vt:lpstr>
      <vt:lpstr>Why is it not O(n2)</vt:lpstr>
      <vt:lpstr>Comments</vt:lpstr>
      <vt:lpstr>Merge Sort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Pao-I Chen</dc:creator>
  <cp:lastModifiedBy>poyipenny@gmail.com</cp:lastModifiedBy>
  <cp:revision>1016</cp:revision>
  <cp:lastPrinted>2021-08-18T02:54:38Z</cp:lastPrinted>
  <dcterms:created xsi:type="dcterms:W3CDTF">2021-01-05T18:50:35Z</dcterms:created>
  <dcterms:modified xsi:type="dcterms:W3CDTF">2021-08-27T00:19:52Z</dcterms:modified>
</cp:coreProperties>
</file>